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3" r:id="rId4"/>
    <p:sldId id="286" r:id="rId5"/>
    <p:sldId id="284" r:id="rId6"/>
    <p:sldId id="285" r:id="rId7"/>
    <p:sldId id="301" r:id="rId8"/>
    <p:sldId id="302" r:id="rId9"/>
    <p:sldId id="304" r:id="rId10"/>
    <p:sldId id="283" r:id="rId11"/>
    <p:sldId id="276" r:id="rId12"/>
    <p:sldId id="266" r:id="rId13"/>
    <p:sldId id="267" r:id="rId14"/>
    <p:sldId id="287" r:id="rId15"/>
    <p:sldId id="288" r:id="rId16"/>
    <p:sldId id="277" r:id="rId17"/>
    <p:sldId id="269" r:id="rId18"/>
    <p:sldId id="270" r:id="rId19"/>
    <p:sldId id="292" r:id="rId20"/>
    <p:sldId id="271" r:id="rId21"/>
    <p:sldId id="294" r:id="rId22"/>
    <p:sldId id="293" r:id="rId23"/>
    <p:sldId id="300" r:id="rId24"/>
    <p:sldId id="305" r:id="rId25"/>
    <p:sldId id="306" r:id="rId26"/>
    <p:sldId id="257" r:id="rId27"/>
    <p:sldId id="275" r:id="rId28"/>
    <p:sldId id="30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8" autoAdjust="0"/>
    <p:restoredTop sz="94660"/>
  </p:normalViewPr>
  <p:slideViewPr>
    <p:cSldViewPr snapToGrid="0">
      <p:cViewPr varScale="1">
        <p:scale>
          <a:sx n="66" d="100"/>
          <a:sy n="66" d="100"/>
        </p:scale>
        <p:origin x="65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3175347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3767805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66260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1607382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2840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3198008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2171308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1245319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2806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2928EE-BE94-42E2-8558-39B5B0557C15}" type="datetimeFigureOut">
              <a:rPr lang="en-US" smtClean="0"/>
              <a:t>6/6/2024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216458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2928EE-BE94-42E2-8558-39B5B0557C15}"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1520104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2928EE-BE94-42E2-8558-39B5B0557C15}" type="datetimeFigureOut">
              <a:rPr lang="en-US" smtClean="0"/>
              <a:t>6/6/2024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32976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2928EE-BE94-42E2-8558-39B5B0557C15}" type="datetimeFigureOut">
              <a:rPr lang="en-US" smtClean="0"/>
              <a:t>6/6/2024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3605799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928EE-BE94-42E2-8558-39B5B0557C15}" type="datetimeFigureOut">
              <a:rPr lang="en-US" smtClean="0"/>
              <a:t>6/6/2024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195184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2928EE-BE94-42E2-8558-39B5B0557C15}"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339326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2928EE-BE94-42E2-8558-39B5B0557C15}" type="datetimeFigureOut">
              <a:rPr lang="en-US" smtClean="0"/>
              <a:t>6/6/2024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EEE24-E1BF-4103-B0FE-32BCE8F40559}" type="slidenum">
              <a:rPr lang="en-US" smtClean="0"/>
              <a:t>‹#›</a:t>
            </a:fld>
            <a:endParaRPr lang="en-US"/>
          </a:p>
        </p:txBody>
      </p:sp>
    </p:spTree>
    <p:extLst>
      <p:ext uri="{BB962C8B-B14F-4D97-AF65-F5344CB8AC3E}">
        <p14:creationId xmlns:p14="http://schemas.microsoft.com/office/powerpoint/2010/main" val="157767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2928EE-BE94-42E2-8558-39B5B0557C15}" type="datetimeFigureOut">
              <a:rPr lang="en-US" smtClean="0"/>
              <a:t>6/6/2024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ABEEE24-E1BF-4103-B0FE-32BCE8F40559}" type="slidenum">
              <a:rPr lang="en-US" smtClean="0"/>
              <a:t>‹#›</a:t>
            </a:fld>
            <a:endParaRPr lang="en-US"/>
          </a:p>
        </p:txBody>
      </p:sp>
    </p:spTree>
    <p:extLst>
      <p:ext uri="{BB962C8B-B14F-4D97-AF65-F5344CB8AC3E}">
        <p14:creationId xmlns:p14="http://schemas.microsoft.com/office/powerpoint/2010/main" val="4024272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105D-BB3D-4AE1-9EBC-4E1ED263235C}"/>
              </a:ext>
            </a:extLst>
          </p:cNvPr>
          <p:cNvSpPr>
            <a:spLocks noGrp="1"/>
          </p:cNvSpPr>
          <p:nvPr>
            <p:ph type="ctrTitle"/>
          </p:nvPr>
        </p:nvSpPr>
        <p:spPr/>
        <p:txBody>
          <a:bodyPr>
            <a:normAutofit/>
          </a:bodyPr>
          <a:lstStyle/>
          <a:p>
            <a:r>
              <a:rPr lang="en-US" sz="4000" dirty="0" err="1"/>
              <a:t>Afetlerle</a:t>
            </a:r>
            <a:r>
              <a:rPr lang="en-US" sz="4000" dirty="0"/>
              <a:t>  </a:t>
            </a:r>
            <a:r>
              <a:rPr lang="en-US" sz="4000" dirty="0" err="1"/>
              <a:t>Yoksullaşma</a:t>
            </a:r>
            <a:r>
              <a:rPr lang="en-US" sz="4000" dirty="0"/>
              <a:t> </a:t>
            </a:r>
            <a:r>
              <a:rPr lang="en-US" sz="4000" dirty="0" err="1"/>
              <a:t>ve</a:t>
            </a:r>
            <a:r>
              <a:rPr lang="en-US" sz="4000" dirty="0"/>
              <a:t> </a:t>
            </a:r>
            <a:r>
              <a:rPr lang="en-US" sz="4000" dirty="0" err="1"/>
              <a:t>Sosyal</a:t>
            </a:r>
            <a:r>
              <a:rPr lang="en-US" sz="4000" dirty="0"/>
              <a:t> </a:t>
            </a:r>
            <a:r>
              <a:rPr lang="en-US" sz="4000" dirty="0" err="1"/>
              <a:t>Kırılganlık</a:t>
            </a:r>
            <a:endParaRPr lang="en-US" sz="4000" dirty="0"/>
          </a:p>
        </p:txBody>
      </p:sp>
      <p:sp>
        <p:nvSpPr>
          <p:cNvPr id="3" name="Subtitle 2">
            <a:extLst>
              <a:ext uri="{FF2B5EF4-FFF2-40B4-BE49-F238E27FC236}">
                <a16:creationId xmlns:a16="http://schemas.microsoft.com/office/drawing/2014/main" id="{70FE1BC7-C2BA-4642-811D-1411EDD8F86F}"/>
              </a:ext>
            </a:extLst>
          </p:cNvPr>
          <p:cNvSpPr>
            <a:spLocks noGrp="1"/>
          </p:cNvSpPr>
          <p:nvPr>
            <p:ph type="subTitle" idx="1"/>
          </p:nvPr>
        </p:nvSpPr>
        <p:spPr/>
        <p:txBody>
          <a:bodyPr/>
          <a:lstStyle/>
          <a:p>
            <a:r>
              <a:rPr lang="en-US" dirty="0" err="1"/>
              <a:t>Prof.Dr</a:t>
            </a:r>
            <a:r>
              <a:rPr lang="en-US" dirty="0"/>
              <a:t>. Sibel </a:t>
            </a:r>
            <a:r>
              <a:rPr lang="en-US" dirty="0" err="1"/>
              <a:t>Kalaycıoğlu</a:t>
            </a:r>
            <a:endParaRPr lang="en-US" dirty="0"/>
          </a:p>
          <a:p>
            <a:r>
              <a:rPr lang="en-US" dirty="0"/>
              <a:t>ODTÜ</a:t>
            </a:r>
          </a:p>
        </p:txBody>
      </p:sp>
    </p:spTree>
    <p:extLst>
      <p:ext uri="{BB962C8B-B14F-4D97-AF65-F5344CB8AC3E}">
        <p14:creationId xmlns:p14="http://schemas.microsoft.com/office/powerpoint/2010/main" val="175133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7375"/>
          </a:xfrm>
        </p:spPr>
        <p:txBody>
          <a:bodyPr>
            <a:normAutofit fontScale="90000"/>
          </a:bodyPr>
          <a:lstStyle/>
          <a:p>
            <a:r>
              <a:rPr lang="en-US" dirty="0" err="1"/>
              <a:t>Sosyal</a:t>
            </a:r>
            <a:r>
              <a:rPr lang="en-US" dirty="0"/>
              <a:t> </a:t>
            </a:r>
            <a:r>
              <a:rPr lang="en-US" dirty="0" err="1"/>
              <a:t>Kırılganlık</a:t>
            </a:r>
            <a:endParaRPr lang="en-US" dirty="0"/>
          </a:p>
        </p:txBody>
      </p:sp>
      <p:sp>
        <p:nvSpPr>
          <p:cNvPr id="3" name="Content Placeholder 2"/>
          <p:cNvSpPr>
            <a:spLocks noGrp="1"/>
          </p:cNvSpPr>
          <p:nvPr>
            <p:ph idx="1"/>
          </p:nvPr>
        </p:nvSpPr>
        <p:spPr>
          <a:xfrm>
            <a:off x="838200" y="952500"/>
            <a:ext cx="10515600" cy="5803900"/>
          </a:xfrm>
        </p:spPr>
        <p:txBody>
          <a:bodyPr>
            <a:normAutofit/>
          </a:bodyPr>
          <a:lstStyle/>
          <a:p>
            <a:r>
              <a:rPr lang="tr-TR" dirty="0"/>
              <a:t>Sosyal kırılganlık, </a:t>
            </a:r>
            <a:r>
              <a:rPr lang="en-US" dirty="0" err="1"/>
              <a:t>yoksulluk</a:t>
            </a:r>
            <a:r>
              <a:rPr lang="en-US" dirty="0"/>
              <a:t>, </a:t>
            </a:r>
            <a:r>
              <a:rPr lang="en-US" dirty="0" err="1"/>
              <a:t>sağlık</a:t>
            </a:r>
            <a:r>
              <a:rPr lang="en-US" dirty="0"/>
              <a:t>, </a:t>
            </a:r>
            <a:r>
              <a:rPr lang="tr-TR" dirty="0"/>
              <a:t>eğitim,</a:t>
            </a:r>
            <a:r>
              <a:rPr lang="en-US" dirty="0"/>
              <a:t> </a:t>
            </a:r>
            <a:r>
              <a:rPr lang="en-US" dirty="0" err="1"/>
              <a:t>konut</a:t>
            </a:r>
            <a:r>
              <a:rPr lang="en-US" dirty="0"/>
              <a:t> </a:t>
            </a:r>
            <a:r>
              <a:rPr lang="en-US" dirty="0" err="1"/>
              <a:t>kalitesi</a:t>
            </a:r>
            <a:r>
              <a:rPr lang="en-US" dirty="0"/>
              <a:t>, </a:t>
            </a:r>
            <a:r>
              <a:rPr lang="tr-TR" dirty="0"/>
              <a:t>istihdam, sosyal güvence v</a:t>
            </a:r>
            <a:r>
              <a:rPr lang="en-US" dirty="0"/>
              <a:t>b. </a:t>
            </a:r>
            <a:r>
              <a:rPr lang="en-US" dirty="0" err="1"/>
              <a:t>gibi</a:t>
            </a:r>
            <a:r>
              <a:rPr lang="en-US" dirty="0"/>
              <a:t> </a:t>
            </a:r>
            <a:r>
              <a:rPr lang="en-US" dirty="0" err="1"/>
              <a:t>bazı</a:t>
            </a:r>
            <a:r>
              <a:rPr lang="en-US" dirty="0"/>
              <a:t> </a:t>
            </a:r>
            <a:r>
              <a:rPr lang="en-US" dirty="0" err="1"/>
              <a:t>göstergeler</a:t>
            </a:r>
            <a:r>
              <a:rPr lang="en-US" dirty="0"/>
              <a:t> </a:t>
            </a:r>
            <a:r>
              <a:rPr lang="en-US" dirty="0" err="1"/>
              <a:t>tarafından</a:t>
            </a:r>
            <a:r>
              <a:rPr lang="en-US" dirty="0"/>
              <a:t> </a:t>
            </a:r>
            <a:r>
              <a:rPr lang="en-US" dirty="0" err="1"/>
              <a:t>belirlenen</a:t>
            </a:r>
            <a:r>
              <a:rPr lang="en-US" dirty="0"/>
              <a:t> </a:t>
            </a:r>
            <a:r>
              <a:rPr lang="en-US" u="sng" dirty="0" err="1"/>
              <a:t>toplumun</a:t>
            </a:r>
            <a:r>
              <a:rPr lang="en-US" u="sng" dirty="0"/>
              <a:t> </a:t>
            </a:r>
            <a:r>
              <a:rPr lang="en-US" u="sng" dirty="0" err="1"/>
              <a:t>başa</a:t>
            </a:r>
            <a:r>
              <a:rPr lang="en-US" u="sng" dirty="0"/>
              <a:t> </a:t>
            </a:r>
            <a:r>
              <a:rPr lang="en-US" u="sng" dirty="0" err="1"/>
              <a:t>çıkma</a:t>
            </a:r>
            <a:r>
              <a:rPr lang="en-US" u="sng" dirty="0"/>
              <a:t> </a:t>
            </a:r>
            <a:r>
              <a:rPr lang="en-US" u="sng" dirty="0" err="1"/>
              <a:t>kapasitesinin</a:t>
            </a:r>
            <a:r>
              <a:rPr lang="en-US" u="sng" dirty="0"/>
              <a:t> </a:t>
            </a:r>
            <a:r>
              <a:rPr lang="en-US" dirty="0" err="1"/>
              <a:t>belirlenmesine</a:t>
            </a:r>
            <a:r>
              <a:rPr lang="en-US" dirty="0"/>
              <a:t> </a:t>
            </a:r>
            <a:r>
              <a:rPr lang="en-US" dirty="0" err="1"/>
              <a:t>odaklanır</a:t>
            </a:r>
            <a:r>
              <a:rPr lang="en-US" dirty="0"/>
              <a:t>. Bun</a:t>
            </a:r>
            <a:r>
              <a:rPr lang="tr-TR" dirty="0"/>
              <a:t>a karşın,</a:t>
            </a:r>
            <a:r>
              <a:rPr lang="en-US" dirty="0"/>
              <a:t> </a:t>
            </a:r>
            <a:r>
              <a:rPr lang="en-US" dirty="0" err="1"/>
              <a:t>fiziksel</a:t>
            </a:r>
            <a:r>
              <a:rPr lang="en-US" dirty="0"/>
              <a:t> </a:t>
            </a:r>
            <a:r>
              <a:rPr lang="en-US" dirty="0" err="1"/>
              <a:t>kırılganlık</a:t>
            </a:r>
            <a:r>
              <a:rPr lang="en-US" dirty="0"/>
              <a:t>, </a:t>
            </a:r>
            <a:r>
              <a:rPr lang="en-US" dirty="0" err="1"/>
              <a:t>doğal</a:t>
            </a:r>
            <a:r>
              <a:rPr lang="en-US" dirty="0"/>
              <a:t> </a:t>
            </a:r>
            <a:r>
              <a:rPr lang="en-US" dirty="0" err="1"/>
              <a:t>tehlikenin</a:t>
            </a:r>
            <a:r>
              <a:rPr lang="en-US" dirty="0"/>
              <a:t> </a:t>
            </a:r>
            <a:r>
              <a:rPr lang="en-US" dirty="0" err="1"/>
              <a:t>türü</a:t>
            </a:r>
            <a:r>
              <a:rPr lang="en-US" dirty="0"/>
              <a:t> </a:t>
            </a:r>
            <a:r>
              <a:rPr lang="en-US" dirty="0" err="1"/>
              <a:t>ve</a:t>
            </a:r>
            <a:r>
              <a:rPr lang="en-US" dirty="0"/>
              <a:t> </a:t>
            </a:r>
            <a:r>
              <a:rPr lang="en-US" dirty="0" err="1"/>
              <a:t>yoğunluğunun</a:t>
            </a:r>
            <a:r>
              <a:rPr lang="en-US" dirty="0"/>
              <a:t> </a:t>
            </a:r>
            <a:r>
              <a:rPr lang="en-US" dirty="0" err="1"/>
              <a:t>ve</a:t>
            </a:r>
            <a:r>
              <a:rPr lang="en-US" dirty="0"/>
              <a:t> risk </a:t>
            </a:r>
            <a:r>
              <a:rPr lang="en-US" dirty="0" err="1"/>
              <a:t>altındaki</a:t>
            </a:r>
            <a:r>
              <a:rPr lang="en-US" dirty="0"/>
              <a:t> </a:t>
            </a:r>
            <a:r>
              <a:rPr lang="en-US" dirty="0" err="1"/>
              <a:t>unsurların</a:t>
            </a:r>
            <a:r>
              <a:rPr lang="en-US" dirty="0"/>
              <a:t> </a:t>
            </a:r>
            <a:r>
              <a:rPr lang="en-US" dirty="0" err="1"/>
              <a:t>özelliklerinin</a:t>
            </a:r>
            <a:r>
              <a:rPr lang="en-US" dirty="0"/>
              <a:t> </a:t>
            </a:r>
            <a:r>
              <a:rPr lang="en-US" dirty="0" err="1"/>
              <a:t>bir</a:t>
            </a:r>
            <a:r>
              <a:rPr lang="en-US" dirty="0"/>
              <a:t> </a:t>
            </a:r>
            <a:r>
              <a:rPr lang="en-US" dirty="0" err="1"/>
              <a:t>fonksiyonudur</a:t>
            </a:r>
            <a:r>
              <a:rPr lang="en-US" dirty="0"/>
              <a:t>.</a:t>
            </a:r>
          </a:p>
          <a:p>
            <a:r>
              <a:rPr lang="en-US" dirty="0" err="1"/>
              <a:t>Kırılganlık</a:t>
            </a:r>
            <a:r>
              <a:rPr lang="en-US" dirty="0"/>
              <a:t> </a:t>
            </a:r>
            <a:r>
              <a:rPr lang="en-US" dirty="0" err="1"/>
              <a:t>kavramı</a:t>
            </a:r>
            <a:r>
              <a:rPr lang="en-US" dirty="0"/>
              <a:t> </a:t>
            </a:r>
            <a:r>
              <a:rPr lang="en-US" dirty="0" err="1"/>
              <a:t>bazı</a:t>
            </a:r>
            <a:r>
              <a:rPr lang="en-US" dirty="0"/>
              <a:t> </a:t>
            </a:r>
            <a:r>
              <a:rPr lang="en-US" dirty="0" err="1"/>
              <a:t>olumsuz</a:t>
            </a:r>
            <a:r>
              <a:rPr lang="en-US" dirty="0"/>
              <a:t> </a:t>
            </a:r>
            <a:r>
              <a:rPr lang="en-US" dirty="0" err="1"/>
              <a:t>çağrışımlara</a:t>
            </a:r>
            <a:r>
              <a:rPr lang="en-US" dirty="0"/>
              <a:t> </a:t>
            </a:r>
            <a:r>
              <a:rPr lang="en-US" dirty="0" err="1"/>
              <a:t>sahip</a:t>
            </a:r>
            <a:r>
              <a:rPr lang="en-US" dirty="0"/>
              <a:t> </a:t>
            </a:r>
            <a:r>
              <a:rPr lang="en-US" dirty="0" err="1"/>
              <a:t>olsa</a:t>
            </a:r>
            <a:r>
              <a:rPr lang="en-US" dirty="0"/>
              <a:t> da, </a:t>
            </a:r>
            <a:r>
              <a:rPr lang="en-US" dirty="0" err="1"/>
              <a:t>sosyal</a:t>
            </a:r>
            <a:r>
              <a:rPr lang="en-US" dirty="0"/>
              <a:t> </a:t>
            </a:r>
            <a:r>
              <a:rPr lang="en-US" dirty="0" err="1"/>
              <a:t>kırılganlık</a:t>
            </a:r>
            <a:r>
              <a:rPr lang="en-US" dirty="0"/>
              <a:t> </a:t>
            </a:r>
            <a:r>
              <a:rPr lang="en-US" dirty="0" err="1"/>
              <a:t>tanımı</a:t>
            </a:r>
            <a:r>
              <a:rPr lang="en-US" dirty="0"/>
              <a:t> </a:t>
            </a:r>
            <a:r>
              <a:rPr lang="en-US" dirty="0" err="1"/>
              <a:t>toplumun</a:t>
            </a:r>
            <a:r>
              <a:rPr lang="en-US" dirty="0"/>
              <a:t> </a:t>
            </a:r>
            <a:r>
              <a:rPr lang="en-US" dirty="0" err="1"/>
              <a:t>başa</a:t>
            </a:r>
            <a:r>
              <a:rPr lang="en-US" dirty="0"/>
              <a:t> </a:t>
            </a:r>
            <a:r>
              <a:rPr lang="en-US" dirty="0" err="1"/>
              <a:t>çıkma</a:t>
            </a:r>
            <a:r>
              <a:rPr lang="en-US" dirty="0"/>
              <a:t> </a:t>
            </a:r>
            <a:r>
              <a:rPr lang="en-US" dirty="0" err="1"/>
              <a:t>kapasitesine</a:t>
            </a:r>
            <a:r>
              <a:rPr lang="en-US" dirty="0"/>
              <a:t> (resilience) </a:t>
            </a:r>
            <a:r>
              <a:rPr lang="en-US" dirty="0" err="1"/>
              <a:t>odaklandığından</a:t>
            </a:r>
            <a:r>
              <a:rPr lang="en-US" dirty="0"/>
              <a:t> </a:t>
            </a:r>
            <a:r>
              <a:rPr lang="en-US" dirty="0" err="1"/>
              <a:t>görece</a:t>
            </a:r>
            <a:r>
              <a:rPr lang="en-US" dirty="0"/>
              <a:t> </a:t>
            </a:r>
            <a:r>
              <a:rPr lang="en-US" dirty="0" err="1"/>
              <a:t>daha</a:t>
            </a:r>
            <a:r>
              <a:rPr lang="en-US" dirty="0"/>
              <a:t> </a:t>
            </a:r>
            <a:r>
              <a:rPr lang="en-US" dirty="0" err="1"/>
              <a:t>olumludur</a:t>
            </a:r>
            <a:r>
              <a:rPr lang="en-US" dirty="0"/>
              <a:t>. Bu</a:t>
            </a:r>
            <a:r>
              <a:rPr lang="tr-TR" dirty="0"/>
              <a:t>nun aksine </a:t>
            </a:r>
            <a:r>
              <a:rPr lang="en-US" dirty="0" err="1"/>
              <a:t>fiziksel</a:t>
            </a:r>
            <a:r>
              <a:rPr lang="en-US" dirty="0"/>
              <a:t> </a:t>
            </a:r>
            <a:r>
              <a:rPr lang="en-US" dirty="0" err="1"/>
              <a:t>kırılgan</a:t>
            </a:r>
            <a:r>
              <a:rPr lang="tr-TR" dirty="0"/>
              <a:t>lık ise </a:t>
            </a:r>
            <a:r>
              <a:rPr lang="en-US" dirty="0" err="1"/>
              <a:t>kaybın</a:t>
            </a:r>
            <a:r>
              <a:rPr lang="en-US" dirty="0"/>
              <a:t> </a:t>
            </a:r>
            <a:r>
              <a:rPr lang="en-US" dirty="0" err="1"/>
              <a:t>derecesi</a:t>
            </a:r>
            <a:r>
              <a:rPr lang="en-US" dirty="0"/>
              <a:t> </a:t>
            </a:r>
            <a:r>
              <a:rPr lang="tr-TR" dirty="0"/>
              <a:t>bakar.</a:t>
            </a:r>
          </a:p>
          <a:p>
            <a:r>
              <a:rPr lang="en-US" dirty="0" err="1"/>
              <a:t>Fiziksel</a:t>
            </a:r>
            <a:r>
              <a:rPr lang="en-US" dirty="0"/>
              <a:t> </a:t>
            </a:r>
            <a:r>
              <a:rPr lang="tr-TR" dirty="0"/>
              <a:t>kırılganlık </a:t>
            </a:r>
            <a:r>
              <a:rPr lang="en-US" dirty="0"/>
              <a:t> </a:t>
            </a:r>
            <a:r>
              <a:rPr lang="en-US" dirty="0" err="1"/>
              <a:t>doğal</a:t>
            </a:r>
            <a:r>
              <a:rPr lang="en-US" dirty="0"/>
              <a:t> </a:t>
            </a:r>
            <a:r>
              <a:rPr lang="en-US" dirty="0" err="1"/>
              <a:t>tehlikenin</a:t>
            </a:r>
            <a:r>
              <a:rPr lang="en-US" dirty="0"/>
              <a:t> </a:t>
            </a:r>
            <a:r>
              <a:rPr lang="en-US" dirty="0" err="1"/>
              <a:t>türüne</a:t>
            </a:r>
            <a:r>
              <a:rPr lang="en-US" dirty="0"/>
              <a:t> </a:t>
            </a:r>
            <a:r>
              <a:rPr lang="en-US" dirty="0" err="1"/>
              <a:t>ve</a:t>
            </a:r>
            <a:r>
              <a:rPr lang="en-US" dirty="0"/>
              <a:t> </a:t>
            </a:r>
            <a:r>
              <a:rPr lang="en-US" dirty="0" err="1"/>
              <a:t>yoğunluğuna</a:t>
            </a:r>
            <a:r>
              <a:rPr lang="en-US" dirty="0"/>
              <a:t> </a:t>
            </a:r>
            <a:r>
              <a:rPr lang="en-US" dirty="0" err="1"/>
              <a:t>bağlı</a:t>
            </a:r>
            <a:r>
              <a:rPr lang="en-US" dirty="0"/>
              <a:t> </a:t>
            </a:r>
            <a:r>
              <a:rPr lang="en-US" dirty="0" err="1"/>
              <a:t>olarak</a:t>
            </a:r>
            <a:r>
              <a:rPr lang="en-US" dirty="0"/>
              <a:t> </a:t>
            </a:r>
            <a:r>
              <a:rPr lang="en-US" dirty="0" err="1"/>
              <a:t>değişirken</a:t>
            </a:r>
            <a:r>
              <a:rPr lang="en-US" dirty="0"/>
              <a:t>, </a:t>
            </a:r>
            <a:r>
              <a:rPr lang="en-US" dirty="0" err="1"/>
              <a:t>sosyal</a:t>
            </a:r>
            <a:r>
              <a:rPr lang="en-US" dirty="0"/>
              <a:t> </a:t>
            </a:r>
            <a:r>
              <a:rPr lang="tr-TR" dirty="0"/>
              <a:t>kırılganlığın </a:t>
            </a:r>
            <a:r>
              <a:rPr lang="en-US" dirty="0" err="1"/>
              <a:t>değerlendirilmesinde</a:t>
            </a:r>
            <a:r>
              <a:rPr lang="en-US" dirty="0"/>
              <a:t> </a:t>
            </a:r>
            <a:r>
              <a:rPr lang="en-US" dirty="0" err="1"/>
              <a:t>bu</a:t>
            </a:r>
            <a:r>
              <a:rPr lang="en-US" dirty="0"/>
              <a:t> </a:t>
            </a:r>
            <a:r>
              <a:rPr lang="en-US" dirty="0" err="1"/>
              <a:t>faktörler</a:t>
            </a:r>
            <a:r>
              <a:rPr lang="en-US" dirty="0"/>
              <a:t> </a:t>
            </a:r>
            <a:r>
              <a:rPr lang="en-US" dirty="0" err="1"/>
              <a:t>dikkate</a:t>
            </a:r>
            <a:r>
              <a:rPr lang="en-US" dirty="0"/>
              <a:t> </a:t>
            </a:r>
            <a:r>
              <a:rPr lang="en-US" dirty="0" err="1"/>
              <a:t>alınmaz</a:t>
            </a:r>
            <a:r>
              <a:rPr lang="en-US" dirty="0"/>
              <a:t>. </a:t>
            </a:r>
            <a:r>
              <a:rPr lang="en-US" dirty="0" err="1"/>
              <a:t>Başka</a:t>
            </a:r>
            <a:r>
              <a:rPr lang="en-US" dirty="0"/>
              <a:t> </a:t>
            </a:r>
            <a:r>
              <a:rPr lang="en-US" dirty="0" err="1"/>
              <a:t>bir</a:t>
            </a:r>
            <a:r>
              <a:rPr lang="en-US" dirty="0"/>
              <a:t> </a:t>
            </a:r>
            <a:r>
              <a:rPr lang="en-US" dirty="0" err="1"/>
              <a:t>deyişle</a:t>
            </a:r>
            <a:r>
              <a:rPr lang="en-US" dirty="0"/>
              <a:t>, </a:t>
            </a:r>
            <a:r>
              <a:rPr lang="en-US" dirty="0" err="1"/>
              <a:t>sosyal</a:t>
            </a:r>
            <a:r>
              <a:rPr lang="en-US" dirty="0"/>
              <a:t> </a:t>
            </a:r>
            <a:r>
              <a:rPr lang="tr-TR" dirty="0"/>
              <a:t>kırılganlık </a:t>
            </a:r>
            <a:r>
              <a:rPr lang="en-US" dirty="0" err="1"/>
              <a:t>temelde</a:t>
            </a:r>
            <a:r>
              <a:rPr lang="en-US" dirty="0"/>
              <a:t> </a:t>
            </a:r>
            <a:r>
              <a:rPr lang="en-US" dirty="0" err="1"/>
              <a:t>tehlikeye</a:t>
            </a:r>
            <a:r>
              <a:rPr lang="en-US" dirty="0"/>
              <a:t> </a:t>
            </a:r>
            <a:r>
              <a:rPr lang="en-US" dirty="0" err="1"/>
              <a:t>özgü</a:t>
            </a:r>
            <a:r>
              <a:rPr lang="en-US" dirty="0"/>
              <a:t> </a:t>
            </a:r>
            <a:r>
              <a:rPr lang="en-US" dirty="0" err="1"/>
              <a:t>değildir</a:t>
            </a:r>
            <a:r>
              <a:rPr lang="en-US" dirty="0"/>
              <a:t>.</a:t>
            </a:r>
          </a:p>
          <a:p>
            <a:r>
              <a:rPr lang="en-US" dirty="0" err="1"/>
              <a:t>Sosyal</a:t>
            </a:r>
            <a:r>
              <a:rPr lang="en-US" dirty="0"/>
              <a:t> </a:t>
            </a:r>
            <a:r>
              <a:rPr lang="tr-TR" dirty="0"/>
              <a:t>kırılganlık</a:t>
            </a:r>
            <a:r>
              <a:rPr lang="en-US" dirty="0"/>
              <a:t>, </a:t>
            </a:r>
            <a:r>
              <a:rPr lang="en-US" dirty="0" err="1"/>
              <a:t>kısa</a:t>
            </a:r>
            <a:r>
              <a:rPr lang="en-US" dirty="0"/>
              <a:t>/</a:t>
            </a:r>
            <a:r>
              <a:rPr lang="en-US" dirty="0" err="1"/>
              <a:t>uzun</a:t>
            </a:r>
            <a:r>
              <a:rPr lang="en-US" dirty="0"/>
              <a:t> </a:t>
            </a:r>
            <a:r>
              <a:rPr lang="en-US" dirty="0" err="1"/>
              <a:t>vadeli</a:t>
            </a:r>
            <a:r>
              <a:rPr lang="en-US" dirty="0"/>
              <a:t> </a:t>
            </a:r>
            <a:r>
              <a:rPr lang="tr-TR" dirty="0"/>
              <a:t> kırılganlık </a:t>
            </a:r>
            <a:r>
              <a:rPr lang="en-US" dirty="0" err="1"/>
              <a:t>olarak</a:t>
            </a:r>
            <a:r>
              <a:rPr lang="en-US" dirty="0"/>
              <a:t> </a:t>
            </a:r>
            <a:r>
              <a:rPr lang="en-US" dirty="0" err="1"/>
              <a:t>adlandırılan</a:t>
            </a:r>
            <a:r>
              <a:rPr lang="en-US" dirty="0"/>
              <a:t> </a:t>
            </a:r>
            <a:r>
              <a:rPr lang="tr-TR" dirty="0"/>
              <a:t>afetin </a:t>
            </a:r>
            <a:r>
              <a:rPr lang="en-US" dirty="0"/>
              <a:t> </a:t>
            </a:r>
            <a:r>
              <a:rPr lang="en-US" dirty="0" err="1"/>
              <a:t>aşamalarına</a:t>
            </a:r>
            <a:r>
              <a:rPr lang="en-US" dirty="0"/>
              <a:t> </a:t>
            </a:r>
            <a:r>
              <a:rPr lang="en-US" dirty="0" err="1"/>
              <a:t>bağlıdır</a:t>
            </a:r>
            <a:r>
              <a:rPr lang="en-US" dirty="0"/>
              <a:t>. </a:t>
            </a:r>
            <a:r>
              <a:rPr lang="en-US" dirty="0" err="1"/>
              <a:t>Kısa</a:t>
            </a:r>
            <a:r>
              <a:rPr lang="en-US" dirty="0"/>
              <a:t> </a:t>
            </a:r>
            <a:r>
              <a:rPr lang="en-US" dirty="0" err="1"/>
              <a:t>vadeli</a:t>
            </a:r>
            <a:r>
              <a:rPr lang="en-US" dirty="0"/>
              <a:t> </a:t>
            </a:r>
            <a:r>
              <a:rPr lang="tr-TR" dirty="0"/>
              <a:t>kırılganlık afetten </a:t>
            </a:r>
            <a:r>
              <a:rPr lang="en-US" dirty="0" err="1"/>
              <a:t>hemen</a:t>
            </a:r>
            <a:r>
              <a:rPr lang="en-US" dirty="0"/>
              <a:t> </a:t>
            </a:r>
            <a:r>
              <a:rPr lang="en-US" dirty="0" err="1"/>
              <a:t>sonraki</a:t>
            </a:r>
            <a:r>
              <a:rPr lang="en-US" dirty="0"/>
              <a:t> </a:t>
            </a:r>
            <a:r>
              <a:rPr lang="tr-TR" dirty="0"/>
              <a:t>kurtarma </a:t>
            </a:r>
            <a:r>
              <a:rPr lang="en-US" dirty="0" err="1"/>
              <a:t>dönemi</a:t>
            </a:r>
            <a:r>
              <a:rPr lang="tr-TR" dirty="0"/>
              <a:t>ni </a:t>
            </a:r>
            <a:r>
              <a:rPr lang="en-US" dirty="0"/>
              <a:t> </a:t>
            </a:r>
            <a:r>
              <a:rPr lang="en-US" dirty="0" err="1"/>
              <a:t>ifade</a:t>
            </a:r>
            <a:r>
              <a:rPr lang="en-US" dirty="0"/>
              <a:t> </a:t>
            </a:r>
            <a:r>
              <a:rPr lang="en-US" dirty="0" err="1"/>
              <a:t>ederken</a:t>
            </a:r>
            <a:r>
              <a:rPr lang="en-US" dirty="0"/>
              <a:t>, </a:t>
            </a:r>
            <a:r>
              <a:rPr lang="tr-TR" dirty="0"/>
              <a:t> </a:t>
            </a:r>
            <a:r>
              <a:rPr lang="en-US" dirty="0" err="1"/>
              <a:t>uzun</a:t>
            </a:r>
            <a:r>
              <a:rPr lang="en-US" dirty="0"/>
              <a:t> </a:t>
            </a:r>
            <a:r>
              <a:rPr lang="en-US" dirty="0" err="1"/>
              <a:t>vadeli</a:t>
            </a:r>
            <a:r>
              <a:rPr lang="en-US" dirty="0"/>
              <a:t> </a:t>
            </a:r>
            <a:r>
              <a:rPr lang="tr-TR" dirty="0"/>
              <a:t> kırılganlık  </a:t>
            </a:r>
            <a:r>
              <a:rPr lang="en-US" dirty="0" err="1"/>
              <a:t>çoğunlukla</a:t>
            </a:r>
            <a:r>
              <a:rPr lang="en-US" dirty="0"/>
              <a:t> </a:t>
            </a:r>
            <a:r>
              <a:rPr lang="tr-TR" dirty="0"/>
              <a:t> afetten </a:t>
            </a:r>
            <a:r>
              <a:rPr lang="en-US" dirty="0" err="1"/>
              <a:t>sonrası</a:t>
            </a:r>
            <a:r>
              <a:rPr lang="en-US" dirty="0"/>
              <a:t> </a:t>
            </a:r>
            <a:r>
              <a:rPr lang="tr-TR" dirty="0"/>
              <a:t>yeniden yapılanma  </a:t>
            </a:r>
            <a:r>
              <a:rPr lang="en-US" dirty="0" err="1"/>
              <a:t>dönemiyle</a:t>
            </a:r>
            <a:r>
              <a:rPr lang="en-US" dirty="0"/>
              <a:t> </a:t>
            </a:r>
            <a:r>
              <a:rPr lang="en-US" dirty="0" err="1"/>
              <a:t>ilgilidir</a:t>
            </a:r>
            <a:r>
              <a:rPr lang="en-US" dirty="0"/>
              <a:t>.</a:t>
            </a:r>
          </a:p>
        </p:txBody>
      </p:sp>
    </p:spTree>
    <p:extLst>
      <p:ext uri="{BB962C8B-B14F-4D97-AF65-F5344CB8AC3E}">
        <p14:creationId xmlns:p14="http://schemas.microsoft.com/office/powerpoint/2010/main" val="695934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Toplumlar afetlerden  farklı etkilenirler</a:t>
            </a:r>
            <a:endParaRPr lang="en-US" dirty="0"/>
          </a:p>
        </p:txBody>
      </p:sp>
      <p:sp>
        <p:nvSpPr>
          <p:cNvPr id="3" name="Content Placeholder 2"/>
          <p:cNvSpPr>
            <a:spLocks noGrp="1"/>
          </p:cNvSpPr>
          <p:nvPr>
            <p:ph idx="1"/>
          </p:nvPr>
        </p:nvSpPr>
        <p:spPr/>
        <p:txBody>
          <a:bodyPr>
            <a:normAutofit/>
          </a:bodyPr>
          <a:lstStyle/>
          <a:p>
            <a:r>
              <a:rPr lang="tr-TR" dirty="0">
                <a:effectLst/>
              </a:rPr>
              <a:t>Bir toplumun sosyal dokusunun dayanıklılığı, o toplumun bir afete karşı sosyal olarak daha az zarar görebilir ve afet olması durumunda daha hızla iyileşebilir olmasına işaret etmektedir. </a:t>
            </a:r>
          </a:p>
          <a:p>
            <a:r>
              <a:rPr lang="tr-TR" dirty="0">
                <a:effectLst/>
              </a:rPr>
              <a:t>Bazı toplumlar  yapıları gereği diğerlerine göre daha hassas olabilmektedir. Özellikle sosyal  risk grubundaki toplumsal kesimlerin  (çocuklar, yaşlılar, kadınlar) veya özel bir  durum sonucu olarak risk  grubunda yer alanların (</a:t>
            </a:r>
            <a:r>
              <a:rPr lang="en-US" dirty="0" err="1">
                <a:effectLst/>
              </a:rPr>
              <a:t>yoksul</a:t>
            </a:r>
            <a:r>
              <a:rPr lang="en-US" dirty="0">
                <a:effectLst/>
              </a:rPr>
              <a:t> </a:t>
            </a:r>
            <a:r>
              <a:rPr lang="en-US" dirty="0" err="1">
                <a:effectLst/>
              </a:rPr>
              <a:t>kesimler</a:t>
            </a:r>
            <a:r>
              <a:rPr lang="en-US" dirty="0">
                <a:effectLst/>
              </a:rPr>
              <a:t>, </a:t>
            </a:r>
            <a:r>
              <a:rPr lang="tr-TR" dirty="0">
                <a:effectLst/>
              </a:rPr>
              <a:t>göçmenler, engelliler) oranının yüksek olduğu toplumlar diğerlerine göre daha kırılgan veya zarar görebilirdir</a:t>
            </a:r>
          </a:p>
          <a:p>
            <a:r>
              <a:rPr lang="tr-TR" dirty="0"/>
              <a:t>Bazı toplumlarda iklim değişikliği veya diğer afetler toplumsal dışlanma yaşayan, marjinalleşmiş kesimleri daha kırılgan hale getirmektedir.</a:t>
            </a:r>
          </a:p>
          <a:p>
            <a:endParaRPr lang="en-US" dirty="0"/>
          </a:p>
          <a:p>
            <a:endParaRPr lang="en-US" dirty="0"/>
          </a:p>
        </p:txBody>
      </p:sp>
    </p:spTree>
    <p:extLst>
      <p:ext uri="{BB962C8B-B14F-4D97-AF65-F5344CB8AC3E}">
        <p14:creationId xmlns:p14="http://schemas.microsoft.com/office/powerpoint/2010/main" val="56509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2946"/>
          </a:xfrm>
        </p:spPr>
        <p:txBody>
          <a:bodyPr>
            <a:normAutofit fontScale="90000"/>
          </a:bodyPr>
          <a:lstStyle/>
          <a:p>
            <a:r>
              <a:rPr lang="tr-TR" dirty="0"/>
              <a:t>Sosyal Kırılganlık-hasargörebilirlik  risk yönetiminin ve risk azaltmanın en  önemli parametresi </a:t>
            </a:r>
            <a:endParaRPr lang="en-US" dirty="0"/>
          </a:p>
        </p:txBody>
      </p:sp>
      <p:sp>
        <p:nvSpPr>
          <p:cNvPr id="3" name="Content Placeholder 2"/>
          <p:cNvSpPr>
            <a:spLocks noGrp="1"/>
          </p:cNvSpPr>
          <p:nvPr>
            <p:ph idx="1"/>
          </p:nvPr>
        </p:nvSpPr>
        <p:spPr>
          <a:xfrm>
            <a:off x="838200" y="1478071"/>
            <a:ext cx="10515600" cy="5135671"/>
          </a:xfrm>
        </p:spPr>
        <p:txBody>
          <a:bodyPr>
            <a:normAutofit/>
          </a:bodyPr>
          <a:lstStyle/>
          <a:p>
            <a:pPr marL="0" indent="0">
              <a:buNone/>
            </a:pPr>
            <a:endParaRPr lang="tr-TR" dirty="0"/>
          </a:p>
          <a:p>
            <a:r>
              <a:rPr lang="en-US" dirty="0"/>
              <a:t>“</a:t>
            </a:r>
            <a:r>
              <a:rPr lang="en-US" dirty="0" err="1"/>
              <a:t>Kırılganlık</a:t>
            </a:r>
            <a:r>
              <a:rPr lang="en-US" dirty="0"/>
              <a:t>”, </a:t>
            </a:r>
            <a:r>
              <a:rPr lang="en-US" dirty="0" err="1"/>
              <a:t>öncelikle</a:t>
            </a:r>
            <a:r>
              <a:rPr lang="en-US" dirty="0"/>
              <a:t> </a:t>
            </a:r>
            <a:r>
              <a:rPr lang="en-US" dirty="0" err="1"/>
              <a:t>doğal</a:t>
            </a:r>
            <a:r>
              <a:rPr lang="en-US" dirty="0"/>
              <a:t> </a:t>
            </a:r>
            <a:r>
              <a:rPr lang="en-US" dirty="0" err="1"/>
              <a:t>bilimlerce</a:t>
            </a:r>
            <a:r>
              <a:rPr lang="en-US" dirty="0"/>
              <a:t> </a:t>
            </a:r>
            <a:r>
              <a:rPr lang="en-US" dirty="0" err="1"/>
              <a:t>kullanılan</a:t>
            </a:r>
            <a:r>
              <a:rPr lang="en-US" dirty="0"/>
              <a:t> </a:t>
            </a:r>
            <a:r>
              <a:rPr lang="en-US" dirty="0" err="1"/>
              <a:t>bir</a:t>
            </a:r>
            <a:r>
              <a:rPr lang="en-US" dirty="0"/>
              <a:t> </a:t>
            </a:r>
            <a:r>
              <a:rPr lang="en-US" dirty="0" err="1"/>
              <a:t>terim</a:t>
            </a:r>
            <a:r>
              <a:rPr lang="en-US" dirty="0"/>
              <a:t> </a:t>
            </a:r>
            <a:r>
              <a:rPr lang="en-US" dirty="0" err="1"/>
              <a:t>olup</a:t>
            </a:r>
            <a:r>
              <a:rPr lang="en-US" dirty="0"/>
              <a:t> </a:t>
            </a:r>
            <a:r>
              <a:rPr lang="en-US" dirty="0" err="1"/>
              <a:t>farklı</a:t>
            </a:r>
            <a:r>
              <a:rPr lang="en-US" dirty="0"/>
              <a:t> </a:t>
            </a:r>
            <a:r>
              <a:rPr lang="en-US" dirty="0" err="1"/>
              <a:t>tanımlarını</a:t>
            </a:r>
            <a:r>
              <a:rPr lang="en-US" dirty="0"/>
              <a:t> </a:t>
            </a:r>
            <a:r>
              <a:rPr lang="en-US" dirty="0" err="1"/>
              <a:t>yapmak</a:t>
            </a:r>
            <a:r>
              <a:rPr lang="en-US" dirty="0"/>
              <a:t> </a:t>
            </a:r>
            <a:r>
              <a:rPr lang="en-US" dirty="0" err="1"/>
              <a:t>mümkündür</a:t>
            </a:r>
            <a:r>
              <a:rPr lang="en-US" dirty="0"/>
              <a:t>. </a:t>
            </a:r>
            <a:r>
              <a:rPr lang="en-US" dirty="0" err="1"/>
              <a:t>Ancak</a:t>
            </a:r>
            <a:r>
              <a:rPr lang="en-US" dirty="0"/>
              <a:t> </a:t>
            </a:r>
            <a:r>
              <a:rPr lang="en-US" dirty="0" err="1"/>
              <a:t>kabaca</a:t>
            </a:r>
            <a:r>
              <a:rPr lang="en-US" dirty="0"/>
              <a:t>; risk</a:t>
            </a:r>
            <a:r>
              <a:rPr lang="tr-TR" dirty="0"/>
              <a:t>ten etkilenme ve riske </a:t>
            </a:r>
            <a:r>
              <a:rPr lang="en-US" dirty="0" err="1"/>
              <a:t>direnme</a:t>
            </a:r>
            <a:r>
              <a:rPr lang="en-US" dirty="0"/>
              <a:t> </a:t>
            </a:r>
            <a:r>
              <a:rPr lang="en-US" dirty="0" err="1"/>
              <a:t>ve</a:t>
            </a:r>
            <a:r>
              <a:rPr lang="en-US" dirty="0"/>
              <a:t> </a:t>
            </a:r>
            <a:r>
              <a:rPr lang="en-US" dirty="0" err="1"/>
              <a:t>başa</a:t>
            </a:r>
            <a:r>
              <a:rPr lang="en-US" dirty="0"/>
              <a:t> </a:t>
            </a:r>
            <a:r>
              <a:rPr lang="en-US" dirty="0" err="1"/>
              <a:t>çıkma</a:t>
            </a:r>
            <a:r>
              <a:rPr lang="en-US" dirty="0"/>
              <a:t> </a:t>
            </a:r>
            <a:r>
              <a:rPr lang="en-US" dirty="0" err="1"/>
              <a:t>becerisi</a:t>
            </a:r>
            <a:r>
              <a:rPr lang="en-US" dirty="0"/>
              <a:t> </a:t>
            </a:r>
            <a:r>
              <a:rPr lang="en-US" dirty="0" err="1"/>
              <a:t>olarak</a:t>
            </a:r>
            <a:r>
              <a:rPr lang="en-US" dirty="0"/>
              <a:t> </a:t>
            </a:r>
            <a:r>
              <a:rPr lang="en-US" dirty="0" err="1"/>
              <a:t>tanımlanabilir</a:t>
            </a:r>
            <a:r>
              <a:rPr lang="tr-TR" dirty="0"/>
              <a:t>.</a:t>
            </a:r>
          </a:p>
          <a:p>
            <a:r>
              <a:rPr lang="en-US" dirty="0"/>
              <a:t>Risk </a:t>
            </a:r>
            <a:r>
              <a:rPr lang="en-US" dirty="0" err="1"/>
              <a:t>altında</a:t>
            </a:r>
            <a:r>
              <a:rPr lang="en-US" dirty="0"/>
              <a:t> </a:t>
            </a:r>
            <a:r>
              <a:rPr lang="en-US" dirty="0" err="1"/>
              <a:t>ve</a:t>
            </a:r>
            <a:r>
              <a:rPr lang="en-US" dirty="0"/>
              <a:t>/</a:t>
            </a:r>
            <a:r>
              <a:rPr lang="en-US" dirty="0" err="1"/>
              <a:t>veya</a:t>
            </a:r>
            <a:r>
              <a:rPr lang="en-US" dirty="0"/>
              <a:t> risk </a:t>
            </a:r>
            <a:r>
              <a:rPr lang="en-US" dirty="0" err="1"/>
              <a:t>durumunda</a:t>
            </a:r>
            <a:r>
              <a:rPr lang="en-US" dirty="0"/>
              <a:t> </a:t>
            </a:r>
            <a:r>
              <a:rPr lang="en-US" dirty="0" err="1"/>
              <a:t>riskle</a:t>
            </a:r>
            <a:r>
              <a:rPr lang="en-US" dirty="0"/>
              <a:t> </a:t>
            </a:r>
            <a:r>
              <a:rPr lang="en-US" dirty="0" err="1"/>
              <a:t>karşılaşıldığında</a:t>
            </a:r>
            <a:r>
              <a:rPr lang="en-US" dirty="0"/>
              <a:t> </a:t>
            </a:r>
            <a:r>
              <a:rPr lang="tr-TR" dirty="0"/>
              <a:t>farklı toplumsal kesimlerin </a:t>
            </a:r>
            <a:r>
              <a:rPr lang="en-US" dirty="0" err="1"/>
              <a:t>yaşama</a:t>
            </a:r>
            <a:r>
              <a:rPr lang="en-US" dirty="0"/>
              <a:t> </a:t>
            </a:r>
            <a:r>
              <a:rPr lang="en-US" dirty="0" err="1"/>
              <a:t>katılma</a:t>
            </a:r>
            <a:r>
              <a:rPr lang="tr-TR" dirty="0"/>
              <a:t>, uyum</a:t>
            </a:r>
            <a:r>
              <a:rPr lang="en-US" dirty="0"/>
              <a:t> </a:t>
            </a:r>
            <a:r>
              <a:rPr lang="en-US" dirty="0" err="1"/>
              <a:t>ve</a:t>
            </a:r>
            <a:r>
              <a:rPr lang="en-US" dirty="0"/>
              <a:t> </a:t>
            </a:r>
            <a:r>
              <a:rPr lang="en-US" dirty="0" err="1"/>
              <a:t>başa</a:t>
            </a:r>
            <a:r>
              <a:rPr lang="en-US" dirty="0"/>
              <a:t> </a:t>
            </a:r>
            <a:r>
              <a:rPr lang="en-US" dirty="0" err="1"/>
              <a:t>çıkma</a:t>
            </a:r>
            <a:r>
              <a:rPr lang="en-US" dirty="0"/>
              <a:t> </a:t>
            </a:r>
            <a:r>
              <a:rPr lang="en-US" dirty="0" err="1"/>
              <a:t>becerisi</a:t>
            </a:r>
            <a:r>
              <a:rPr lang="en-US" dirty="0"/>
              <a:t> </a:t>
            </a:r>
            <a:r>
              <a:rPr lang="en-US" dirty="0" err="1"/>
              <a:t>ise</a:t>
            </a:r>
            <a:r>
              <a:rPr lang="en-US" dirty="0"/>
              <a:t> “</a:t>
            </a:r>
            <a:r>
              <a:rPr lang="en-US" dirty="0" err="1"/>
              <a:t>sosyal</a:t>
            </a:r>
            <a:r>
              <a:rPr lang="en-US" dirty="0"/>
              <a:t> </a:t>
            </a:r>
            <a:r>
              <a:rPr lang="en-US" dirty="0" err="1"/>
              <a:t>kırılganlık</a:t>
            </a:r>
            <a:r>
              <a:rPr lang="en-US" dirty="0"/>
              <a:t>” </a:t>
            </a:r>
            <a:r>
              <a:rPr lang="tr-TR" dirty="0"/>
              <a:t>veya «sosyal hasargörebilirlik»  </a:t>
            </a:r>
            <a:r>
              <a:rPr lang="en-US" dirty="0" err="1"/>
              <a:t>olarak</a:t>
            </a:r>
            <a:r>
              <a:rPr lang="en-US" dirty="0"/>
              <a:t> </a:t>
            </a:r>
            <a:r>
              <a:rPr lang="en-US" dirty="0" err="1"/>
              <a:t>tanımlanabilir</a:t>
            </a:r>
            <a:endParaRPr lang="tr-TR" dirty="0"/>
          </a:p>
          <a:p>
            <a:endParaRPr lang="en-US" dirty="0"/>
          </a:p>
        </p:txBody>
      </p:sp>
    </p:spTree>
    <p:extLst>
      <p:ext uri="{BB962C8B-B14F-4D97-AF65-F5344CB8AC3E}">
        <p14:creationId xmlns:p14="http://schemas.microsoft.com/office/powerpoint/2010/main" val="391195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8675"/>
          </a:xfrm>
        </p:spPr>
        <p:txBody>
          <a:bodyPr/>
          <a:lstStyle/>
          <a:p>
            <a:r>
              <a:rPr lang="tr-TR" dirty="0"/>
              <a:t>Kırılganlık dinamikleri </a:t>
            </a:r>
            <a:endParaRPr lang="en-US" dirty="0"/>
          </a:p>
        </p:txBody>
      </p:sp>
      <p:sp>
        <p:nvSpPr>
          <p:cNvPr id="3" name="Content Placeholder 2"/>
          <p:cNvSpPr>
            <a:spLocks noGrp="1"/>
          </p:cNvSpPr>
          <p:nvPr>
            <p:ph idx="1"/>
          </p:nvPr>
        </p:nvSpPr>
        <p:spPr>
          <a:xfrm>
            <a:off x="838200" y="1524000"/>
            <a:ext cx="10515600" cy="4965700"/>
          </a:xfrm>
        </p:spPr>
        <p:txBody>
          <a:bodyPr>
            <a:normAutofit/>
          </a:bodyPr>
          <a:lstStyle/>
          <a:p>
            <a:pPr marL="0" indent="0">
              <a:buNone/>
            </a:pPr>
            <a:endParaRPr lang="tr-TR" dirty="0"/>
          </a:p>
          <a:p>
            <a:r>
              <a:rPr lang="tr-TR" dirty="0"/>
              <a:t>Kişilerin </a:t>
            </a:r>
            <a:r>
              <a:rPr lang="en-US" dirty="0" err="1"/>
              <a:t>eğitim</a:t>
            </a:r>
            <a:r>
              <a:rPr lang="en-US" dirty="0"/>
              <a:t> </a:t>
            </a:r>
            <a:r>
              <a:rPr lang="en-US" dirty="0" err="1"/>
              <a:t>düzeyi</a:t>
            </a:r>
            <a:r>
              <a:rPr lang="en-US" dirty="0"/>
              <a:t>, </a:t>
            </a:r>
            <a:r>
              <a:rPr lang="en-US" dirty="0" err="1"/>
              <a:t>sahip</a:t>
            </a:r>
            <a:r>
              <a:rPr lang="en-US" dirty="0"/>
              <a:t> </a:t>
            </a:r>
            <a:r>
              <a:rPr lang="en-US" dirty="0" err="1"/>
              <a:t>olunan</a:t>
            </a:r>
            <a:r>
              <a:rPr lang="en-US" dirty="0"/>
              <a:t> </a:t>
            </a:r>
            <a:r>
              <a:rPr lang="en-US" dirty="0" err="1"/>
              <a:t>iş</a:t>
            </a:r>
            <a:r>
              <a:rPr lang="en-US" dirty="0"/>
              <a:t>, </a:t>
            </a:r>
            <a:r>
              <a:rPr lang="en-US" dirty="0" err="1"/>
              <a:t>sosyal</a:t>
            </a:r>
            <a:r>
              <a:rPr lang="en-US" dirty="0"/>
              <a:t> </a:t>
            </a:r>
            <a:r>
              <a:rPr lang="en-US" dirty="0" err="1"/>
              <a:t>güvence</a:t>
            </a:r>
            <a:r>
              <a:rPr lang="tr-TR" dirty="0"/>
              <a:t>, sosyo-ekonomik statü, demografik yapı, toplumsal cinsiyet, yaş profili, hanehalkı yapıları, </a:t>
            </a:r>
            <a:r>
              <a:rPr lang="en-US" dirty="0" err="1"/>
              <a:t>sağlıklı</a:t>
            </a:r>
            <a:r>
              <a:rPr lang="en-US" dirty="0"/>
              <a:t> </a:t>
            </a:r>
            <a:r>
              <a:rPr lang="en-US" dirty="0" err="1"/>
              <a:t>olma</a:t>
            </a:r>
            <a:r>
              <a:rPr lang="en-US" dirty="0"/>
              <a:t> </a:t>
            </a:r>
            <a:r>
              <a:rPr lang="en-US" dirty="0" err="1"/>
              <a:t>veya</a:t>
            </a:r>
            <a:r>
              <a:rPr lang="en-US" dirty="0"/>
              <a:t> </a:t>
            </a:r>
            <a:r>
              <a:rPr lang="en-US" dirty="0" err="1"/>
              <a:t>sağlığa</a:t>
            </a:r>
            <a:r>
              <a:rPr lang="en-US" dirty="0"/>
              <a:t> </a:t>
            </a:r>
            <a:r>
              <a:rPr lang="en-US" dirty="0" err="1"/>
              <a:t>erişme</a:t>
            </a:r>
            <a:r>
              <a:rPr lang="en-US" dirty="0"/>
              <a:t> </a:t>
            </a:r>
            <a:r>
              <a:rPr lang="tr-TR" dirty="0"/>
              <a:t>gibi sosyolojik faktörlerin yanısıra hanelerin ve kurumların </a:t>
            </a:r>
            <a:r>
              <a:rPr lang="en-US" dirty="0" err="1"/>
              <a:t>riske</a:t>
            </a:r>
            <a:r>
              <a:rPr lang="en-US" dirty="0"/>
              <a:t> </a:t>
            </a:r>
            <a:r>
              <a:rPr lang="en-US" dirty="0" err="1"/>
              <a:t>karşı</a:t>
            </a:r>
            <a:r>
              <a:rPr lang="en-US" dirty="0"/>
              <a:t> </a:t>
            </a:r>
            <a:r>
              <a:rPr lang="en-US" dirty="0" err="1"/>
              <a:t>tedbir</a:t>
            </a:r>
            <a:r>
              <a:rPr lang="en-US" dirty="0"/>
              <a:t> alma, </a:t>
            </a:r>
            <a:r>
              <a:rPr lang="en-US" dirty="0" err="1"/>
              <a:t>sahip</a:t>
            </a:r>
            <a:r>
              <a:rPr lang="en-US" dirty="0"/>
              <a:t> </a:t>
            </a:r>
            <a:r>
              <a:rPr lang="en-US" dirty="0" err="1"/>
              <a:t>olunan</a:t>
            </a:r>
            <a:r>
              <a:rPr lang="en-US" dirty="0"/>
              <a:t> </a:t>
            </a:r>
            <a:r>
              <a:rPr lang="en-US" dirty="0" err="1"/>
              <a:t>mülklerin</a:t>
            </a:r>
            <a:r>
              <a:rPr lang="en-US" dirty="0"/>
              <a:t> </a:t>
            </a:r>
            <a:r>
              <a:rPr lang="en-US" dirty="0" err="1"/>
              <a:t>sigortalanması</a:t>
            </a:r>
            <a:r>
              <a:rPr lang="en-US" dirty="0"/>
              <a:t>, </a:t>
            </a:r>
            <a:r>
              <a:rPr lang="tr-TR" dirty="0"/>
              <a:t>risklere  dair </a:t>
            </a:r>
            <a:r>
              <a:rPr lang="en-US" dirty="0" err="1"/>
              <a:t>bilinç</a:t>
            </a:r>
            <a:r>
              <a:rPr lang="en-US" dirty="0"/>
              <a:t> </a:t>
            </a:r>
            <a:r>
              <a:rPr lang="en-US" dirty="0" err="1"/>
              <a:t>düzeyi</a:t>
            </a:r>
            <a:r>
              <a:rPr lang="tr-TR" dirty="0"/>
              <a:t>, riski algılama, risklere hazırlıklılık, </a:t>
            </a:r>
            <a:r>
              <a:rPr lang="en-US" dirty="0"/>
              <a:t>risk </a:t>
            </a:r>
            <a:r>
              <a:rPr lang="en-US" dirty="0" err="1"/>
              <a:t>durumunda</a:t>
            </a:r>
            <a:r>
              <a:rPr lang="en-US" dirty="0"/>
              <a:t> </a:t>
            </a:r>
            <a:r>
              <a:rPr lang="en-US" dirty="0" err="1"/>
              <a:t>nasıl</a:t>
            </a:r>
            <a:r>
              <a:rPr lang="en-US" dirty="0"/>
              <a:t> </a:t>
            </a:r>
            <a:r>
              <a:rPr lang="en-US" dirty="0" err="1"/>
              <a:t>davranılması</a:t>
            </a:r>
            <a:r>
              <a:rPr lang="en-US" dirty="0"/>
              <a:t> </a:t>
            </a:r>
            <a:r>
              <a:rPr lang="en-US" dirty="0" err="1"/>
              <a:t>gerekti</a:t>
            </a:r>
            <a:r>
              <a:rPr lang="tr-TR" dirty="0"/>
              <a:t>ği bilgisi</a:t>
            </a:r>
            <a:r>
              <a:rPr lang="en-US" dirty="0"/>
              <a:t> </a:t>
            </a:r>
            <a:r>
              <a:rPr lang="en-US" dirty="0" err="1"/>
              <a:t>ve</a:t>
            </a:r>
            <a:r>
              <a:rPr lang="en-US" dirty="0"/>
              <a:t> risk </a:t>
            </a:r>
            <a:r>
              <a:rPr lang="en-US" dirty="0" err="1"/>
              <a:t>ile</a:t>
            </a:r>
            <a:r>
              <a:rPr lang="en-US" dirty="0"/>
              <a:t> </a:t>
            </a:r>
            <a:r>
              <a:rPr lang="en-US" dirty="0" err="1"/>
              <a:t>başa</a:t>
            </a:r>
            <a:r>
              <a:rPr lang="en-US" dirty="0"/>
              <a:t> </a:t>
            </a:r>
            <a:r>
              <a:rPr lang="en-US" dirty="0" err="1"/>
              <a:t>çıkma</a:t>
            </a:r>
            <a:r>
              <a:rPr lang="en-US" dirty="0"/>
              <a:t> </a:t>
            </a:r>
            <a:r>
              <a:rPr lang="en-US" dirty="0" err="1"/>
              <a:t>becerisi</a:t>
            </a:r>
            <a:r>
              <a:rPr lang="tr-TR" dirty="0"/>
              <a:t> kırılganlığı</a:t>
            </a:r>
            <a:r>
              <a:rPr lang="en-US" dirty="0"/>
              <a:t> </a:t>
            </a:r>
            <a:r>
              <a:rPr lang="en-US" dirty="0" err="1"/>
              <a:t>etkilemektedir</a:t>
            </a:r>
            <a:r>
              <a:rPr lang="en-US" dirty="0"/>
              <a:t>. </a:t>
            </a:r>
            <a:endParaRPr lang="tr-TR" dirty="0"/>
          </a:p>
          <a:p>
            <a:r>
              <a:rPr lang="en-US" dirty="0" err="1"/>
              <a:t>Diğer</a:t>
            </a:r>
            <a:r>
              <a:rPr lang="en-US" dirty="0"/>
              <a:t> </a:t>
            </a:r>
            <a:r>
              <a:rPr lang="en-US" dirty="0" err="1"/>
              <a:t>yandan</a:t>
            </a:r>
            <a:r>
              <a:rPr lang="en-US" dirty="0"/>
              <a:t> </a:t>
            </a:r>
            <a:r>
              <a:rPr lang="en-US" dirty="0" err="1"/>
              <a:t>kişinin</a:t>
            </a:r>
            <a:r>
              <a:rPr lang="en-US" dirty="0"/>
              <a:t> </a:t>
            </a:r>
            <a:r>
              <a:rPr lang="en-US" dirty="0" err="1"/>
              <a:t>sahip</a:t>
            </a:r>
            <a:r>
              <a:rPr lang="en-US" dirty="0"/>
              <a:t> </a:t>
            </a:r>
            <a:r>
              <a:rPr lang="en-US" dirty="0" err="1"/>
              <a:t>olduğu</a:t>
            </a:r>
            <a:r>
              <a:rPr lang="en-US" dirty="0"/>
              <a:t> </a:t>
            </a:r>
            <a:r>
              <a:rPr lang="en-US" dirty="0" err="1"/>
              <a:t>değer</a:t>
            </a:r>
            <a:r>
              <a:rPr lang="en-US" dirty="0"/>
              <a:t>, </a:t>
            </a:r>
            <a:r>
              <a:rPr lang="en-US" dirty="0" err="1"/>
              <a:t>gelenek</a:t>
            </a:r>
            <a:r>
              <a:rPr lang="en-US" dirty="0"/>
              <a:t> </a:t>
            </a:r>
            <a:r>
              <a:rPr lang="en-US" dirty="0" err="1"/>
              <a:t>ve</a:t>
            </a:r>
            <a:r>
              <a:rPr lang="en-US" dirty="0"/>
              <a:t> </a:t>
            </a:r>
            <a:r>
              <a:rPr lang="en-US" dirty="0" err="1"/>
              <a:t>inançları</a:t>
            </a:r>
            <a:r>
              <a:rPr lang="en-US" dirty="0"/>
              <a:t> </a:t>
            </a:r>
            <a:r>
              <a:rPr lang="tr-TR" dirty="0"/>
              <a:t>ve </a:t>
            </a:r>
            <a:r>
              <a:rPr lang="en-US" dirty="0"/>
              <a:t>risk </a:t>
            </a:r>
            <a:r>
              <a:rPr lang="en-US" dirty="0" err="1"/>
              <a:t>öncesi</a:t>
            </a:r>
            <a:r>
              <a:rPr lang="en-US" dirty="0"/>
              <a:t> </a:t>
            </a:r>
            <a:r>
              <a:rPr lang="en-US" dirty="0" err="1"/>
              <a:t>ve</a:t>
            </a:r>
            <a:r>
              <a:rPr lang="en-US" dirty="0"/>
              <a:t> </a:t>
            </a:r>
            <a:r>
              <a:rPr lang="en-US" dirty="0" err="1"/>
              <a:t>esnasında</a:t>
            </a:r>
            <a:r>
              <a:rPr lang="en-US" dirty="0"/>
              <a:t> </a:t>
            </a:r>
            <a:r>
              <a:rPr lang="en-US" dirty="0" err="1"/>
              <a:t>alınacak</a:t>
            </a:r>
            <a:r>
              <a:rPr lang="en-US" dirty="0"/>
              <a:t> </a:t>
            </a:r>
            <a:r>
              <a:rPr lang="en-US" dirty="0" err="1"/>
              <a:t>tedbirler</a:t>
            </a:r>
            <a:r>
              <a:rPr lang="en-US" dirty="0"/>
              <a:t> </a:t>
            </a:r>
            <a:r>
              <a:rPr lang="tr-TR" dirty="0"/>
              <a:t>de</a:t>
            </a:r>
            <a:r>
              <a:rPr lang="en-US" dirty="0"/>
              <a:t> </a:t>
            </a:r>
            <a:r>
              <a:rPr lang="en-US" dirty="0" err="1"/>
              <a:t>riske</a:t>
            </a:r>
            <a:r>
              <a:rPr lang="en-US" dirty="0"/>
              <a:t> </a:t>
            </a:r>
            <a:r>
              <a:rPr lang="en-US" dirty="0" err="1"/>
              <a:t>cevabı</a:t>
            </a:r>
            <a:r>
              <a:rPr lang="en-US" dirty="0"/>
              <a:t> </a:t>
            </a:r>
            <a:r>
              <a:rPr lang="en-US" dirty="0" err="1"/>
              <a:t>ve</a:t>
            </a:r>
            <a:r>
              <a:rPr lang="en-US" dirty="0"/>
              <a:t> </a:t>
            </a:r>
            <a:r>
              <a:rPr lang="en-US" dirty="0" err="1"/>
              <a:t>başa</a:t>
            </a:r>
            <a:r>
              <a:rPr lang="en-US" dirty="0"/>
              <a:t> </a:t>
            </a:r>
            <a:r>
              <a:rPr lang="en-US" dirty="0" err="1"/>
              <a:t>çıkma</a:t>
            </a:r>
            <a:r>
              <a:rPr lang="en-US" dirty="0"/>
              <a:t> </a:t>
            </a:r>
            <a:r>
              <a:rPr lang="en-US" dirty="0" err="1"/>
              <a:t>biçimlerini</a:t>
            </a:r>
            <a:r>
              <a:rPr lang="en-US" dirty="0"/>
              <a:t> </a:t>
            </a:r>
            <a:r>
              <a:rPr lang="en-US" dirty="0" err="1"/>
              <a:t>şekillendirmektedir</a:t>
            </a:r>
            <a:r>
              <a:rPr lang="en-US" dirty="0"/>
              <a:t>.</a:t>
            </a:r>
            <a:endParaRPr lang="tr-TR" dirty="0"/>
          </a:p>
        </p:txBody>
      </p:sp>
    </p:spTree>
    <p:extLst>
      <p:ext uri="{BB962C8B-B14F-4D97-AF65-F5344CB8AC3E}">
        <p14:creationId xmlns:p14="http://schemas.microsoft.com/office/powerpoint/2010/main" val="159329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723900"/>
          <a:ext cx="8890000" cy="6026222"/>
        </p:xfrm>
        <a:graphic>
          <a:graphicData uri="http://schemas.openxmlformats.org/drawingml/2006/table">
            <a:tbl>
              <a:tblPr>
                <a:tableStyleId>{5C22544A-7EE6-4342-B048-85BDC9FD1C3A}</a:tableStyleId>
              </a:tblPr>
              <a:tblGrid>
                <a:gridCol w="2687674">
                  <a:extLst>
                    <a:ext uri="{9D8B030D-6E8A-4147-A177-3AD203B41FA5}">
                      <a16:colId xmlns:a16="http://schemas.microsoft.com/office/drawing/2014/main" val="2111479023"/>
                    </a:ext>
                  </a:extLst>
                </a:gridCol>
                <a:gridCol w="6202326">
                  <a:extLst>
                    <a:ext uri="{9D8B030D-6E8A-4147-A177-3AD203B41FA5}">
                      <a16:colId xmlns:a16="http://schemas.microsoft.com/office/drawing/2014/main" val="3240079458"/>
                    </a:ext>
                  </a:extLst>
                </a:gridCol>
              </a:tblGrid>
              <a:tr h="1203681">
                <a:tc>
                  <a:txBody>
                    <a:bodyPr/>
                    <a:lstStyle/>
                    <a:p>
                      <a:pPr algn="just">
                        <a:lnSpc>
                          <a:spcPct val="115000"/>
                        </a:lnSpc>
                        <a:spcAft>
                          <a:spcPts val="0"/>
                        </a:spcAft>
                      </a:pPr>
                      <a:r>
                        <a:rPr lang="tr-TR" sz="1800" dirty="0">
                          <a:effectLst/>
                        </a:rPr>
                        <a:t>A. Genel Bilgiler</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tc>
                  <a:txBody>
                    <a:bodyPr/>
                    <a:lstStyle/>
                    <a:p>
                      <a:pPr algn="just">
                        <a:lnSpc>
                          <a:spcPct val="115000"/>
                        </a:lnSpc>
                        <a:spcAft>
                          <a:spcPts val="0"/>
                        </a:spcAft>
                      </a:pPr>
                      <a:r>
                        <a:rPr lang="tr-TR" sz="1800" dirty="0">
                          <a:effectLst/>
                        </a:rPr>
                        <a:t>Hane halkının yaş, cinsiyet, eğitim, doğum yeri, iş statüsü, sosyal güvence bilgileri, yaşanılan evin türü ve mülkiyet durumu, yaşanılan evin nitelikleri, sahip olunan mülkler, göç </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extLst>
                  <a:ext uri="{0D108BD9-81ED-4DB2-BD59-A6C34878D82A}">
                    <a16:rowId xmlns:a16="http://schemas.microsoft.com/office/drawing/2014/main" val="1400316403"/>
                  </a:ext>
                </a:extLst>
              </a:tr>
              <a:tr h="385231">
                <a:tc>
                  <a:txBody>
                    <a:bodyPr/>
                    <a:lstStyle/>
                    <a:p>
                      <a:pPr algn="just">
                        <a:lnSpc>
                          <a:spcPct val="115000"/>
                        </a:lnSpc>
                        <a:spcAft>
                          <a:spcPts val="0"/>
                        </a:spcAft>
                      </a:pPr>
                      <a:r>
                        <a:rPr lang="tr-TR" sz="1800" dirty="0">
                          <a:effectLst/>
                        </a:rPr>
                        <a:t>B. Gelir-Geçim</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tc>
                  <a:txBody>
                    <a:bodyPr/>
                    <a:lstStyle/>
                    <a:p>
                      <a:pPr algn="just">
                        <a:lnSpc>
                          <a:spcPct val="115000"/>
                        </a:lnSpc>
                        <a:spcAft>
                          <a:spcPts val="0"/>
                        </a:spcAft>
                      </a:pPr>
                      <a:r>
                        <a:rPr lang="tr-TR" sz="1800" dirty="0">
                          <a:effectLst/>
                        </a:rPr>
                        <a:t>Gelir, geçim, tasarruf, ekonomik güçlükle baş etme biçimleri</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extLst>
                  <a:ext uri="{0D108BD9-81ED-4DB2-BD59-A6C34878D82A}">
                    <a16:rowId xmlns:a16="http://schemas.microsoft.com/office/drawing/2014/main" val="3248002570"/>
                  </a:ext>
                </a:extLst>
              </a:tr>
              <a:tr h="385231">
                <a:tc>
                  <a:txBody>
                    <a:bodyPr/>
                    <a:lstStyle/>
                    <a:p>
                      <a:pPr algn="just">
                        <a:lnSpc>
                          <a:spcPct val="115000"/>
                        </a:lnSpc>
                        <a:spcAft>
                          <a:spcPts val="0"/>
                        </a:spcAft>
                      </a:pPr>
                      <a:r>
                        <a:rPr lang="tr-TR" sz="1800" dirty="0">
                          <a:effectLst/>
                        </a:rPr>
                        <a:t>C. Çalışma/İş</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tc>
                  <a:txBody>
                    <a:bodyPr/>
                    <a:lstStyle/>
                    <a:p>
                      <a:pPr algn="just">
                        <a:lnSpc>
                          <a:spcPct val="115000"/>
                        </a:lnSpc>
                        <a:spcAft>
                          <a:spcPts val="0"/>
                        </a:spcAft>
                      </a:pPr>
                      <a:r>
                        <a:rPr lang="tr-TR" sz="1800" dirty="0">
                          <a:effectLst/>
                        </a:rPr>
                        <a:t>İş ve işsizlik tarihi, iyi iş kriterleri işe ilişkin eğitim</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extLst>
                  <a:ext uri="{0D108BD9-81ED-4DB2-BD59-A6C34878D82A}">
                    <a16:rowId xmlns:a16="http://schemas.microsoft.com/office/drawing/2014/main" val="749630579"/>
                  </a:ext>
                </a:extLst>
              </a:tr>
              <a:tr h="794457">
                <a:tc>
                  <a:txBody>
                    <a:bodyPr/>
                    <a:lstStyle/>
                    <a:p>
                      <a:pPr algn="just">
                        <a:lnSpc>
                          <a:spcPct val="115000"/>
                        </a:lnSpc>
                        <a:spcAft>
                          <a:spcPts val="0"/>
                        </a:spcAft>
                      </a:pPr>
                      <a:r>
                        <a:rPr lang="tr-TR" sz="1800" dirty="0">
                          <a:effectLst/>
                        </a:rPr>
                        <a:t>D. Sağlık</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tc>
                  <a:txBody>
                    <a:bodyPr/>
                    <a:lstStyle/>
                    <a:p>
                      <a:pPr algn="just">
                        <a:lnSpc>
                          <a:spcPct val="115000"/>
                        </a:lnSpc>
                        <a:spcAft>
                          <a:spcPts val="0"/>
                        </a:spcAft>
                      </a:pPr>
                      <a:r>
                        <a:rPr lang="tr-TR" sz="1800" dirty="0">
                          <a:effectLst/>
                        </a:rPr>
                        <a:t>Sağlık güvencesi, sağlık hizmetlerine ulaşım ve güçlüklerle baş etme stratejileri, özürlülük</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extLst>
                  <a:ext uri="{0D108BD9-81ED-4DB2-BD59-A6C34878D82A}">
                    <a16:rowId xmlns:a16="http://schemas.microsoft.com/office/drawing/2014/main" val="2787011659"/>
                  </a:ext>
                </a:extLst>
              </a:tr>
              <a:tr h="385231">
                <a:tc>
                  <a:txBody>
                    <a:bodyPr/>
                    <a:lstStyle/>
                    <a:p>
                      <a:pPr algn="just">
                        <a:lnSpc>
                          <a:spcPct val="115000"/>
                        </a:lnSpc>
                        <a:spcAft>
                          <a:spcPts val="0"/>
                        </a:spcAft>
                      </a:pPr>
                      <a:r>
                        <a:rPr lang="tr-TR" sz="1800" dirty="0">
                          <a:effectLst/>
                        </a:rPr>
                        <a:t>E.Gündelik yaşam/Siyaset</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tc>
                  <a:txBody>
                    <a:bodyPr/>
                    <a:lstStyle/>
                    <a:p>
                      <a:pPr algn="just">
                        <a:lnSpc>
                          <a:spcPct val="115000"/>
                        </a:lnSpc>
                        <a:spcAft>
                          <a:spcPts val="0"/>
                        </a:spcAft>
                      </a:pPr>
                      <a:r>
                        <a:rPr lang="tr-TR" sz="1800" dirty="0">
                          <a:effectLst/>
                        </a:rPr>
                        <a:t>Toplumsal katılım, siyasi aktiviteler, gündelik yaşam</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extLst>
                  <a:ext uri="{0D108BD9-81ED-4DB2-BD59-A6C34878D82A}">
                    <a16:rowId xmlns:a16="http://schemas.microsoft.com/office/drawing/2014/main" val="506073737"/>
                  </a:ext>
                </a:extLst>
              </a:tr>
              <a:tr h="794457">
                <a:tc>
                  <a:txBody>
                    <a:bodyPr/>
                    <a:lstStyle/>
                    <a:p>
                      <a:pPr algn="just">
                        <a:lnSpc>
                          <a:spcPct val="115000"/>
                        </a:lnSpc>
                        <a:spcAft>
                          <a:spcPts val="0"/>
                        </a:spcAft>
                      </a:pPr>
                      <a:r>
                        <a:rPr lang="tr-TR" sz="1800" dirty="0">
                          <a:effectLst/>
                        </a:rPr>
                        <a:t>G. Yerel yönetimler</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tc>
                  <a:txBody>
                    <a:bodyPr/>
                    <a:lstStyle/>
                    <a:p>
                      <a:pPr algn="just">
                        <a:lnSpc>
                          <a:spcPct val="115000"/>
                        </a:lnSpc>
                        <a:spcAft>
                          <a:spcPts val="0"/>
                        </a:spcAft>
                      </a:pPr>
                      <a:r>
                        <a:rPr lang="tr-TR" sz="1800" dirty="0">
                          <a:effectLst/>
                        </a:rPr>
                        <a:t>Yerel yönetim hizmetlerini bilme, katılma, değerlendirme, hizmetlerden memnuniyet</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extLst>
                  <a:ext uri="{0D108BD9-81ED-4DB2-BD59-A6C34878D82A}">
                    <a16:rowId xmlns:a16="http://schemas.microsoft.com/office/drawing/2014/main" val="4183736662"/>
                  </a:ext>
                </a:extLst>
              </a:tr>
              <a:tr h="1203681">
                <a:tc>
                  <a:txBody>
                    <a:bodyPr/>
                    <a:lstStyle/>
                    <a:p>
                      <a:pPr algn="just">
                        <a:lnSpc>
                          <a:spcPct val="115000"/>
                        </a:lnSpc>
                        <a:spcAft>
                          <a:spcPts val="0"/>
                        </a:spcAft>
                      </a:pPr>
                      <a:r>
                        <a:rPr lang="tr-TR" sz="1800" dirty="0">
                          <a:effectLst/>
                        </a:rPr>
                        <a:t>H. Afet ve afet yönetimi davranışları</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tc>
                  <a:txBody>
                    <a:bodyPr/>
                    <a:lstStyle/>
                    <a:p>
                      <a:pPr algn="just">
                        <a:lnSpc>
                          <a:spcPct val="115000"/>
                        </a:lnSpc>
                        <a:spcAft>
                          <a:spcPts val="0"/>
                        </a:spcAft>
                      </a:pPr>
                      <a:r>
                        <a:rPr lang="tr-TR" sz="1800" dirty="0">
                          <a:effectLst/>
                        </a:rPr>
                        <a:t>Karşılaşma ihtimali olan riskler, afetlerin sebeplerine yönelik düşünceler, afetlerle ilgili sorumluluklar, bireysel düzeyde afete ilişkin alınan tedbirler</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extLst>
                  <a:ext uri="{0D108BD9-81ED-4DB2-BD59-A6C34878D82A}">
                    <a16:rowId xmlns:a16="http://schemas.microsoft.com/office/drawing/2014/main" val="2456932792"/>
                  </a:ext>
                </a:extLst>
              </a:tr>
              <a:tr h="385231">
                <a:tc>
                  <a:txBody>
                    <a:bodyPr/>
                    <a:lstStyle/>
                    <a:p>
                      <a:pPr algn="just">
                        <a:lnSpc>
                          <a:spcPct val="115000"/>
                        </a:lnSpc>
                        <a:spcAft>
                          <a:spcPts val="0"/>
                        </a:spcAft>
                      </a:pPr>
                      <a:r>
                        <a:rPr lang="tr-TR" sz="1800" dirty="0">
                          <a:effectLst/>
                        </a:rPr>
                        <a:t>F. Değerler</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tc>
                  <a:txBody>
                    <a:bodyPr/>
                    <a:lstStyle/>
                    <a:p>
                      <a:pPr algn="just">
                        <a:lnSpc>
                          <a:spcPct val="115000"/>
                        </a:lnSpc>
                        <a:spcAft>
                          <a:spcPts val="0"/>
                        </a:spcAft>
                      </a:pPr>
                      <a:r>
                        <a:rPr lang="tr-TR" sz="1800" dirty="0">
                          <a:effectLst/>
                        </a:rPr>
                        <a:t>Afetlere ilişkin değerler</a:t>
                      </a:r>
                      <a:endParaRPr lang="en-US" sz="1800" dirty="0">
                        <a:solidFill>
                          <a:srgbClr val="000000"/>
                        </a:solidFill>
                        <a:effectLst/>
                        <a:latin typeface="Calibri" panose="020F0502020204030204" pitchFamily="34" charset="0"/>
                        <a:ea typeface="Arial Unicode MS" panose="020B0604020202020204" pitchFamily="34" charset="-128"/>
                      </a:endParaRPr>
                    </a:p>
                  </a:txBody>
                  <a:tcPr marL="68580" marR="68580" marT="0" marB="0"/>
                </a:tc>
                <a:extLst>
                  <a:ext uri="{0D108BD9-81ED-4DB2-BD59-A6C34878D82A}">
                    <a16:rowId xmlns:a16="http://schemas.microsoft.com/office/drawing/2014/main" val="1713485326"/>
                  </a:ext>
                </a:extLst>
              </a:tr>
            </a:tbl>
          </a:graphicData>
        </a:graphic>
      </p:graphicFrame>
    </p:spTree>
    <p:extLst>
      <p:ext uri="{BB962C8B-B14F-4D97-AF65-F5344CB8AC3E}">
        <p14:creationId xmlns:p14="http://schemas.microsoft.com/office/powerpoint/2010/main" val="4187710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165108"/>
          <a:ext cx="10363200" cy="6692895"/>
        </p:xfrm>
        <a:graphic>
          <a:graphicData uri="http://schemas.openxmlformats.org/drawingml/2006/table">
            <a:tbl>
              <a:tblPr>
                <a:tableStyleId>{5C22544A-7EE6-4342-B048-85BDC9FD1C3A}</a:tableStyleId>
              </a:tblPr>
              <a:tblGrid>
                <a:gridCol w="2977116">
                  <a:extLst>
                    <a:ext uri="{9D8B030D-6E8A-4147-A177-3AD203B41FA5}">
                      <a16:colId xmlns:a16="http://schemas.microsoft.com/office/drawing/2014/main" val="4159817578"/>
                    </a:ext>
                  </a:extLst>
                </a:gridCol>
                <a:gridCol w="3693042">
                  <a:extLst>
                    <a:ext uri="{9D8B030D-6E8A-4147-A177-3AD203B41FA5}">
                      <a16:colId xmlns:a16="http://schemas.microsoft.com/office/drawing/2014/main" val="8947256"/>
                    </a:ext>
                  </a:extLst>
                </a:gridCol>
                <a:gridCol w="3693042">
                  <a:extLst>
                    <a:ext uri="{9D8B030D-6E8A-4147-A177-3AD203B41FA5}">
                      <a16:colId xmlns:a16="http://schemas.microsoft.com/office/drawing/2014/main" val="1301175039"/>
                    </a:ext>
                  </a:extLst>
                </a:gridCol>
              </a:tblGrid>
              <a:tr h="610920">
                <a:tc rowSpan="3">
                  <a:txBody>
                    <a:bodyPr/>
                    <a:lstStyle/>
                    <a:p>
                      <a:pPr>
                        <a:lnSpc>
                          <a:spcPct val="115000"/>
                        </a:lnSpc>
                        <a:spcAft>
                          <a:spcPts val="1000"/>
                        </a:spcAft>
                      </a:pPr>
                      <a:r>
                        <a:rPr lang="en-US" sz="1200" dirty="0">
                          <a:effectLst/>
                        </a:rPr>
                        <a:t> </a:t>
                      </a:r>
                    </a:p>
                    <a:p>
                      <a:pPr>
                        <a:lnSpc>
                          <a:spcPct val="115000"/>
                        </a:lnSpc>
                        <a:spcAft>
                          <a:spcPts val="1000"/>
                        </a:spcAft>
                      </a:pPr>
                      <a:r>
                        <a:rPr lang="en-US" sz="1200" dirty="0">
                          <a:effectLst/>
                        </a:rPr>
                        <a:t> </a:t>
                      </a:r>
                    </a:p>
                    <a:p>
                      <a:pPr>
                        <a:lnSpc>
                          <a:spcPct val="115000"/>
                        </a:lnSpc>
                        <a:spcAft>
                          <a:spcPts val="1000"/>
                        </a:spcAft>
                      </a:pPr>
                      <a:r>
                        <a:rPr lang="en-US" sz="1200" dirty="0" err="1">
                          <a:effectLst/>
                        </a:rPr>
                        <a:t>Mülkiyet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dirty="0" err="1">
                          <a:effectLst/>
                        </a:rPr>
                        <a:t>Ev</a:t>
                      </a:r>
                      <a:r>
                        <a:rPr lang="en-US" sz="1100" dirty="0">
                          <a:effectLst/>
                        </a:rPr>
                        <a:t> </a:t>
                      </a:r>
                      <a:r>
                        <a:rPr lang="en-US" sz="1100" dirty="0" err="1">
                          <a:effectLst/>
                        </a:rPr>
                        <a:t>sahipliği</a:t>
                      </a:r>
                      <a:endParaRPr lang="en-US" sz="1100" dirty="0">
                        <a:effectLst/>
                      </a:endParaRPr>
                    </a:p>
                    <a:p>
                      <a:pPr>
                        <a:lnSpc>
                          <a:spcPct val="115000"/>
                        </a:lnSpc>
                        <a:spcAft>
                          <a:spcPts val="10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Kiracılık</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050600155"/>
                  </a:ext>
                </a:extLst>
              </a:tr>
              <a:tr h="243279">
                <a:tc vMerge="1">
                  <a:txBody>
                    <a:bodyPr/>
                    <a:lstStyle/>
                    <a:p>
                      <a:endParaRPr lang="en-US"/>
                    </a:p>
                  </a:txBody>
                  <a:tcPr/>
                </a:tc>
                <a:tc>
                  <a:txBody>
                    <a:bodyPr/>
                    <a:lstStyle/>
                    <a:p>
                      <a:pPr>
                        <a:lnSpc>
                          <a:spcPct val="115000"/>
                        </a:lnSpc>
                        <a:spcAft>
                          <a:spcPts val="1000"/>
                        </a:spcAft>
                      </a:pPr>
                      <a:r>
                        <a:rPr lang="en-US" sz="1100" dirty="0" err="1">
                          <a:effectLst/>
                        </a:rPr>
                        <a:t>Sahip</a:t>
                      </a:r>
                      <a:r>
                        <a:rPr lang="en-US" sz="1100" dirty="0">
                          <a:effectLst/>
                        </a:rPr>
                        <a:t> </a:t>
                      </a:r>
                      <a:r>
                        <a:rPr lang="en-US" sz="1100" dirty="0" err="1">
                          <a:effectLst/>
                        </a:rPr>
                        <a:t>olunan</a:t>
                      </a:r>
                      <a:r>
                        <a:rPr lang="en-US" sz="1100" dirty="0">
                          <a:effectLst/>
                        </a:rPr>
                        <a:t> araba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Araba, </a:t>
                      </a:r>
                      <a:r>
                        <a:rPr lang="en-US" sz="1400" dirty="0" err="1">
                          <a:effectLst/>
                        </a:rPr>
                        <a:t>otomobil</a:t>
                      </a:r>
                      <a:r>
                        <a:rPr lang="en-US" sz="1400" dirty="0">
                          <a:effectLst/>
                        </a:rPr>
                        <a:t> yok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03967031"/>
                  </a:ext>
                </a:extLst>
              </a:tr>
              <a:tr h="243279">
                <a:tc vMerge="1">
                  <a:txBody>
                    <a:bodyPr/>
                    <a:lstStyle/>
                    <a:p>
                      <a:endParaRPr lang="en-US"/>
                    </a:p>
                  </a:txBody>
                  <a:tcPr/>
                </a:tc>
                <a:tc>
                  <a:txBody>
                    <a:bodyPr/>
                    <a:lstStyle/>
                    <a:p>
                      <a:pPr>
                        <a:lnSpc>
                          <a:spcPct val="115000"/>
                        </a:lnSpc>
                        <a:spcAft>
                          <a:spcPts val="1000"/>
                        </a:spcAft>
                      </a:pPr>
                      <a:r>
                        <a:rPr lang="en-US" sz="1100" dirty="0" err="1">
                          <a:effectLst/>
                        </a:rPr>
                        <a:t>Gayri</a:t>
                      </a:r>
                      <a:r>
                        <a:rPr lang="en-US" sz="1100" dirty="0">
                          <a:effectLst/>
                        </a:rPr>
                        <a:t> </a:t>
                      </a:r>
                      <a:r>
                        <a:rPr lang="en-US" sz="1100" dirty="0" err="1">
                          <a:effectLst/>
                        </a:rPr>
                        <a:t>menkul</a:t>
                      </a:r>
                      <a:r>
                        <a:rPr lang="en-US" sz="1100" dirty="0">
                          <a:effectLst/>
                        </a:rPr>
                        <a:t> </a:t>
                      </a:r>
                      <a:r>
                        <a:rPr lang="en-US" sz="1100" dirty="0" err="1">
                          <a:effectLst/>
                        </a:rPr>
                        <a:t>sahipliği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Yok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349546964"/>
                  </a:ext>
                </a:extLst>
              </a:tr>
              <a:tr h="243279">
                <a:tc rowSpan="6">
                  <a:txBody>
                    <a:bodyPr/>
                    <a:lstStyle/>
                    <a:p>
                      <a:pPr>
                        <a:lnSpc>
                          <a:spcPct val="115000"/>
                        </a:lnSpc>
                        <a:spcAft>
                          <a:spcPts val="1000"/>
                        </a:spcAft>
                      </a:pPr>
                      <a:r>
                        <a:rPr lang="en-US" sz="1200" dirty="0">
                          <a:effectLst/>
                        </a:rPr>
                        <a:t> </a:t>
                      </a:r>
                    </a:p>
                    <a:p>
                      <a:pPr>
                        <a:lnSpc>
                          <a:spcPct val="115000"/>
                        </a:lnSpc>
                        <a:spcAft>
                          <a:spcPts val="1000"/>
                        </a:spcAft>
                      </a:pPr>
                      <a:r>
                        <a:rPr lang="en-US" sz="1200" dirty="0">
                          <a:effectLst/>
                        </a:rPr>
                        <a:t> </a:t>
                      </a:r>
                    </a:p>
                    <a:p>
                      <a:pPr>
                        <a:lnSpc>
                          <a:spcPct val="115000"/>
                        </a:lnSpc>
                        <a:spcAft>
                          <a:spcPts val="1000"/>
                        </a:spcAft>
                      </a:pPr>
                      <a:r>
                        <a:rPr lang="en-US" sz="1200" dirty="0" err="1">
                          <a:effectLst/>
                        </a:rPr>
                        <a:t>Gelir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dirty="0">
                          <a:effectLst/>
                        </a:rPr>
                        <a:t>Eve </a:t>
                      </a:r>
                      <a:r>
                        <a:rPr lang="en-US" sz="1100" dirty="0" err="1">
                          <a:effectLst/>
                        </a:rPr>
                        <a:t>giren</a:t>
                      </a:r>
                      <a:r>
                        <a:rPr lang="en-US" sz="1100" dirty="0">
                          <a:effectLst/>
                        </a:rPr>
                        <a:t> </a:t>
                      </a:r>
                      <a:r>
                        <a:rPr lang="en-US" sz="1100" dirty="0" err="1">
                          <a:effectLst/>
                        </a:rPr>
                        <a:t>aylık</a:t>
                      </a:r>
                      <a:r>
                        <a:rPr lang="en-US" sz="1100" dirty="0">
                          <a:effectLst/>
                        </a:rPr>
                        <a:t> </a:t>
                      </a:r>
                      <a:r>
                        <a:rPr lang="en-US" sz="1100" dirty="0" err="1">
                          <a:effectLst/>
                        </a:rPr>
                        <a:t>gelir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500 </a:t>
                      </a:r>
                      <a:r>
                        <a:rPr lang="en-US" sz="1400" dirty="0" err="1">
                          <a:effectLst/>
                        </a:rPr>
                        <a:t>milyon</a:t>
                      </a:r>
                      <a:r>
                        <a:rPr lang="en-US" sz="1400" dirty="0">
                          <a:effectLst/>
                        </a:rPr>
                        <a:t> </a:t>
                      </a:r>
                      <a:r>
                        <a:rPr lang="en-US" sz="1400" dirty="0" err="1">
                          <a:effectLst/>
                        </a:rPr>
                        <a:t>altı</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730443803"/>
                  </a:ext>
                </a:extLst>
              </a:tr>
              <a:tr h="243279">
                <a:tc vMerge="1">
                  <a:txBody>
                    <a:bodyPr/>
                    <a:lstStyle/>
                    <a:p>
                      <a:endParaRPr lang="en-US"/>
                    </a:p>
                  </a:txBody>
                  <a:tcPr/>
                </a:tc>
                <a:tc>
                  <a:txBody>
                    <a:bodyPr/>
                    <a:lstStyle/>
                    <a:p>
                      <a:pPr>
                        <a:lnSpc>
                          <a:spcPct val="115000"/>
                        </a:lnSpc>
                        <a:spcAft>
                          <a:spcPts val="1000"/>
                        </a:spcAft>
                      </a:pPr>
                      <a:r>
                        <a:rPr lang="en-US" sz="1100" dirty="0" err="1">
                          <a:effectLst/>
                        </a:rPr>
                        <a:t>Tasarruf</a:t>
                      </a:r>
                      <a:r>
                        <a:rPr lang="en-US" sz="1100" dirty="0">
                          <a:effectLst/>
                        </a:rPr>
                        <a:t> </a:t>
                      </a:r>
                      <a:r>
                        <a:rPr lang="en-US" sz="1100" dirty="0" err="1">
                          <a:effectLst/>
                        </a:rPr>
                        <a:t>etme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Tasarruf</a:t>
                      </a:r>
                      <a:r>
                        <a:rPr lang="en-US" sz="1400" dirty="0">
                          <a:effectLst/>
                        </a:rPr>
                        <a:t> </a:t>
                      </a:r>
                      <a:r>
                        <a:rPr lang="en-US" sz="1400" dirty="0" err="1">
                          <a:effectLst/>
                        </a:rPr>
                        <a:t>edemiyor</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584001305"/>
                  </a:ext>
                </a:extLst>
              </a:tr>
              <a:tr h="243279">
                <a:tc vMerge="1">
                  <a:txBody>
                    <a:bodyPr/>
                    <a:lstStyle/>
                    <a:p>
                      <a:endParaRPr lang="en-US"/>
                    </a:p>
                  </a:txBody>
                  <a:tcPr/>
                </a:tc>
                <a:tc>
                  <a:txBody>
                    <a:bodyPr/>
                    <a:lstStyle/>
                    <a:p>
                      <a:pPr>
                        <a:lnSpc>
                          <a:spcPct val="115000"/>
                        </a:lnSpc>
                        <a:spcAft>
                          <a:spcPts val="1000"/>
                        </a:spcAft>
                      </a:pPr>
                      <a:r>
                        <a:rPr lang="en-US" sz="1100" dirty="0" err="1">
                          <a:effectLst/>
                        </a:rPr>
                        <a:t>Gelir</a:t>
                      </a:r>
                      <a:r>
                        <a:rPr lang="en-US" sz="1100" dirty="0">
                          <a:effectLst/>
                        </a:rPr>
                        <a:t> </a:t>
                      </a:r>
                      <a:r>
                        <a:rPr lang="en-US" sz="1100" dirty="0" err="1">
                          <a:effectLst/>
                        </a:rPr>
                        <a:t>geçinmeye</a:t>
                      </a:r>
                      <a:r>
                        <a:rPr lang="en-US" sz="1100" dirty="0">
                          <a:effectLst/>
                        </a:rPr>
                        <a:t> </a:t>
                      </a:r>
                      <a:r>
                        <a:rPr lang="en-US" sz="1100" dirty="0" err="1">
                          <a:effectLst/>
                        </a:rPr>
                        <a:t>yeterli</a:t>
                      </a:r>
                      <a:r>
                        <a:rPr lang="en-US" sz="1100" dirty="0">
                          <a:effectLst/>
                        </a:rPr>
                        <a:t> mi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Yeterli</a:t>
                      </a:r>
                      <a:r>
                        <a:rPr lang="en-US" sz="1400" dirty="0">
                          <a:effectLst/>
                        </a:rPr>
                        <a:t> </a:t>
                      </a:r>
                      <a:r>
                        <a:rPr lang="en-US" sz="1400" dirty="0" err="1">
                          <a:effectLst/>
                        </a:rPr>
                        <a:t>değil</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36719646"/>
                  </a:ext>
                </a:extLst>
              </a:tr>
              <a:tr h="243279">
                <a:tc vMerge="1">
                  <a:txBody>
                    <a:bodyPr/>
                    <a:lstStyle/>
                    <a:p>
                      <a:endParaRPr lang="en-US"/>
                    </a:p>
                  </a:txBody>
                  <a:tcPr/>
                </a:tc>
                <a:tc>
                  <a:txBody>
                    <a:bodyPr/>
                    <a:lstStyle/>
                    <a:p>
                      <a:pPr>
                        <a:lnSpc>
                          <a:spcPct val="115000"/>
                        </a:lnSpc>
                        <a:spcAft>
                          <a:spcPts val="1000"/>
                        </a:spcAft>
                      </a:pPr>
                      <a:r>
                        <a:rPr lang="en-US" sz="1100" dirty="0" err="1">
                          <a:effectLst/>
                        </a:rPr>
                        <a:t>Eğitim</a:t>
                      </a:r>
                      <a:r>
                        <a:rPr lang="en-US" sz="1100" dirty="0">
                          <a:effectLst/>
                        </a:rPr>
                        <a:t> </a:t>
                      </a:r>
                      <a:r>
                        <a:rPr lang="en-US" sz="1100" dirty="0" err="1">
                          <a:effectLst/>
                        </a:rPr>
                        <a:t>için</a:t>
                      </a:r>
                      <a:r>
                        <a:rPr lang="en-US" sz="1100" dirty="0">
                          <a:effectLst/>
                        </a:rPr>
                        <a:t> </a:t>
                      </a:r>
                      <a:r>
                        <a:rPr lang="en-US" sz="1100" dirty="0" err="1">
                          <a:effectLst/>
                        </a:rPr>
                        <a:t>yardım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Alamadı</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725782822"/>
                  </a:ext>
                </a:extLst>
              </a:tr>
              <a:tr h="243279">
                <a:tc vMerge="1">
                  <a:txBody>
                    <a:bodyPr/>
                    <a:lstStyle/>
                    <a:p>
                      <a:endParaRPr lang="en-US"/>
                    </a:p>
                  </a:txBody>
                  <a:tcPr/>
                </a:tc>
                <a:tc>
                  <a:txBody>
                    <a:bodyPr/>
                    <a:lstStyle/>
                    <a:p>
                      <a:pPr>
                        <a:lnSpc>
                          <a:spcPct val="115000"/>
                        </a:lnSpc>
                        <a:spcAft>
                          <a:spcPts val="1000"/>
                        </a:spcAft>
                      </a:pPr>
                      <a:r>
                        <a:rPr lang="en-US" sz="1100" dirty="0" err="1">
                          <a:effectLst/>
                        </a:rPr>
                        <a:t>Maddi</a:t>
                      </a:r>
                      <a:r>
                        <a:rPr lang="en-US" sz="1100" dirty="0">
                          <a:effectLst/>
                        </a:rPr>
                        <a:t> </a:t>
                      </a:r>
                      <a:r>
                        <a:rPr lang="en-US" sz="1100" dirty="0" err="1">
                          <a:effectLst/>
                        </a:rPr>
                        <a:t>nedenlerle</a:t>
                      </a:r>
                      <a:r>
                        <a:rPr lang="en-US" sz="1100" dirty="0">
                          <a:effectLst/>
                        </a:rPr>
                        <a:t> </a:t>
                      </a:r>
                      <a:r>
                        <a:rPr lang="en-US" sz="1100" dirty="0" err="1">
                          <a:effectLst/>
                        </a:rPr>
                        <a:t>sağlık</a:t>
                      </a:r>
                      <a:r>
                        <a:rPr lang="en-US" sz="1100" dirty="0">
                          <a:effectLst/>
                        </a:rPr>
                        <a:t> </a:t>
                      </a:r>
                      <a:r>
                        <a:rPr lang="en-US" sz="1100" dirty="0" err="1">
                          <a:effectLst/>
                        </a:rPr>
                        <a:t>sorunları</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Sık</a:t>
                      </a:r>
                      <a:r>
                        <a:rPr lang="en-US" sz="1400" dirty="0">
                          <a:effectLst/>
                        </a:rPr>
                        <a:t> </a:t>
                      </a:r>
                      <a:r>
                        <a:rPr lang="en-US" sz="1400" dirty="0" err="1">
                          <a:effectLst/>
                        </a:rPr>
                        <a:t>sık</a:t>
                      </a:r>
                      <a:r>
                        <a:rPr lang="en-US" sz="1400" dirty="0">
                          <a:effectLst/>
                        </a:rPr>
                        <a:t> </a:t>
                      </a:r>
                      <a:r>
                        <a:rPr lang="en-US" sz="1400" dirty="0" err="1">
                          <a:effectLst/>
                        </a:rPr>
                        <a:t>erteliyor</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666834139"/>
                  </a:ext>
                </a:extLst>
              </a:tr>
              <a:tr h="243279">
                <a:tc vMerge="1">
                  <a:txBody>
                    <a:bodyPr/>
                    <a:lstStyle/>
                    <a:p>
                      <a:endParaRPr lang="en-US"/>
                    </a:p>
                  </a:txBody>
                  <a:tcPr/>
                </a:tc>
                <a:tc>
                  <a:txBody>
                    <a:bodyPr/>
                    <a:lstStyle/>
                    <a:p>
                      <a:pPr>
                        <a:lnSpc>
                          <a:spcPct val="115000"/>
                        </a:lnSpc>
                        <a:spcAft>
                          <a:spcPts val="1000"/>
                        </a:spcAft>
                      </a:pPr>
                      <a:r>
                        <a:rPr lang="en-US" sz="1100" dirty="0" err="1">
                          <a:effectLst/>
                        </a:rPr>
                        <a:t>Ekonomik</a:t>
                      </a:r>
                      <a:r>
                        <a:rPr lang="en-US" sz="1100" dirty="0">
                          <a:effectLst/>
                        </a:rPr>
                        <a:t> </a:t>
                      </a:r>
                      <a:r>
                        <a:rPr lang="en-US" sz="1100" dirty="0" err="1">
                          <a:effectLst/>
                        </a:rPr>
                        <a:t>güçlük</a:t>
                      </a:r>
                      <a:r>
                        <a:rPr lang="en-US" sz="1100" dirty="0">
                          <a:effectLst/>
                        </a:rPr>
                        <a:t> </a:t>
                      </a:r>
                      <a:r>
                        <a:rPr lang="en-US" sz="1100" dirty="0" err="1">
                          <a:effectLst/>
                        </a:rPr>
                        <a:t>olunca</a:t>
                      </a:r>
                      <a:r>
                        <a:rPr lang="en-US" sz="1100" dirty="0">
                          <a:effectLst/>
                        </a:rPr>
                        <a:t> ne </a:t>
                      </a:r>
                      <a:r>
                        <a:rPr lang="en-US" sz="1100" dirty="0" err="1">
                          <a:effectLst/>
                        </a:rPr>
                        <a:t>kesilir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Gıda </a:t>
                      </a:r>
                      <a:r>
                        <a:rPr lang="en-US" sz="1400" dirty="0" err="1">
                          <a:effectLst/>
                        </a:rPr>
                        <a:t>kısıntısı</a:t>
                      </a:r>
                      <a:r>
                        <a:rPr lang="en-US" sz="1400" dirty="0">
                          <a:effectLst/>
                        </a:rPr>
                        <a:t> </a:t>
                      </a:r>
                      <a:r>
                        <a:rPr lang="en-US" sz="1400" dirty="0" err="1">
                          <a:effectLst/>
                        </a:rPr>
                        <a:t>yapılıyor</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237510015"/>
                  </a:ext>
                </a:extLst>
              </a:tr>
              <a:tr h="243279">
                <a:tc rowSpan="2">
                  <a:txBody>
                    <a:bodyPr/>
                    <a:lstStyle/>
                    <a:p>
                      <a:pPr>
                        <a:lnSpc>
                          <a:spcPct val="115000"/>
                        </a:lnSpc>
                        <a:spcAft>
                          <a:spcPts val="1000"/>
                        </a:spcAft>
                      </a:pPr>
                      <a:r>
                        <a:rPr lang="en-US" sz="1200" dirty="0" err="1">
                          <a:effectLst/>
                        </a:rPr>
                        <a:t>İstihdam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dirty="0" err="1">
                          <a:effectLst/>
                        </a:rPr>
                        <a:t>Evin</a:t>
                      </a:r>
                      <a:r>
                        <a:rPr lang="en-US" sz="1100" dirty="0">
                          <a:effectLst/>
                        </a:rPr>
                        <a:t> </a:t>
                      </a:r>
                      <a:r>
                        <a:rPr lang="en-US" sz="1100" dirty="0" err="1">
                          <a:effectLst/>
                        </a:rPr>
                        <a:t>reisinin</a:t>
                      </a:r>
                      <a:r>
                        <a:rPr lang="en-US" sz="1100" dirty="0">
                          <a:effectLst/>
                        </a:rPr>
                        <a:t> </a:t>
                      </a:r>
                      <a:r>
                        <a:rPr lang="en-US" sz="1100" dirty="0" err="1">
                          <a:effectLst/>
                        </a:rPr>
                        <a:t>yaptığı</a:t>
                      </a:r>
                      <a:r>
                        <a:rPr lang="en-US" sz="1100" dirty="0">
                          <a:effectLst/>
                        </a:rPr>
                        <a:t> </a:t>
                      </a:r>
                      <a:r>
                        <a:rPr lang="en-US" sz="1100" dirty="0" err="1">
                          <a:effectLst/>
                        </a:rPr>
                        <a:t>iş</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İşsiz</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754339862"/>
                  </a:ext>
                </a:extLst>
              </a:tr>
              <a:tr h="243279">
                <a:tc vMerge="1">
                  <a:txBody>
                    <a:bodyPr/>
                    <a:lstStyle/>
                    <a:p>
                      <a:endParaRPr lang="en-US"/>
                    </a:p>
                  </a:txBody>
                  <a:tcPr/>
                </a:tc>
                <a:tc>
                  <a:txBody>
                    <a:bodyPr/>
                    <a:lstStyle/>
                    <a:p>
                      <a:pPr>
                        <a:lnSpc>
                          <a:spcPct val="115000"/>
                        </a:lnSpc>
                        <a:spcAft>
                          <a:spcPts val="1000"/>
                        </a:spcAft>
                      </a:pPr>
                      <a:r>
                        <a:rPr lang="en-US" sz="1100" dirty="0" err="1">
                          <a:effectLst/>
                        </a:rPr>
                        <a:t>Evde</a:t>
                      </a:r>
                      <a:r>
                        <a:rPr lang="en-US" sz="1100" dirty="0">
                          <a:effectLst/>
                        </a:rPr>
                        <a:t> </a:t>
                      </a:r>
                      <a:r>
                        <a:rPr lang="en-US" sz="1100" dirty="0" err="1">
                          <a:effectLst/>
                        </a:rPr>
                        <a:t>başka</a:t>
                      </a:r>
                      <a:r>
                        <a:rPr lang="en-US" sz="1100" dirty="0">
                          <a:effectLst/>
                        </a:rPr>
                        <a:t> </a:t>
                      </a:r>
                      <a:r>
                        <a:rPr lang="en-US" sz="1100" dirty="0" err="1">
                          <a:effectLst/>
                        </a:rPr>
                        <a:t>işsiz</a:t>
                      </a: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Var</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800578998"/>
                  </a:ext>
                </a:extLst>
              </a:tr>
              <a:tr h="243279">
                <a:tc rowSpan="3">
                  <a:txBody>
                    <a:bodyPr/>
                    <a:lstStyle/>
                    <a:p>
                      <a:pPr>
                        <a:lnSpc>
                          <a:spcPct val="115000"/>
                        </a:lnSpc>
                        <a:spcAft>
                          <a:spcPts val="1000"/>
                        </a:spcAft>
                      </a:pPr>
                      <a:r>
                        <a:rPr lang="en-US" sz="1200" dirty="0">
                          <a:effectLst/>
                        </a:rPr>
                        <a:t> </a:t>
                      </a:r>
                    </a:p>
                    <a:p>
                      <a:pPr>
                        <a:lnSpc>
                          <a:spcPct val="115000"/>
                        </a:lnSpc>
                        <a:spcAft>
                          <a:spcPts val="1000"/>
                        </a:spcAft>
                      </a:pPr>
                      <a:r>
                        <a:rPr lang="en-US" sz="1200" dirty="0" err="1">
                          <a:effectLst/>
                        </a:rPr>
                        <a:t>Eğitim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dirty="0" err="1">
                          <a:effectLst/>
                        </a:rPr>
                        <a:t>Hane</a:t>
                      </a:r>
                      <a:r>
                        <a:rPr lang="en-US" sz="1100" dirty="0">
                          <a:effectLst/>
                        </a:rPr>
                        <a:t> </a:t>
                      </a:r>
                      <a:r>
                        <a:rPr lang="en-US" sz="1100" dirty="0" err="1">
                          <a:effectLst/>
                        </a:rPr>
                        <a:t>reisinin</a:t>
                      </a:r>
                      <a:r>
                        <a:rPr lang="en-US" sz="1100" dirty="0">
                          <a:effectLst/>
                        </a:rPr>
                        <a:t> </a:t>
                      </a:r>
                      <a:r>
                        <a:rPr lang="en-US" sz="1100" dirty="0" err="1">
                          <a:effectLst/>
                        </a:rPr>
                        <a:t>eğitimi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İlkokul</a:t>
                      </a:r>
                      <a:r>
                        <a:rPr lang="en-US" sz="1400" dirty="0">
                          <a:effectLst/>
                        </a:rPr>
                        <a:t> </a:t>
                      </a:r>
                      <a:r>
                        <a:rPr lang="en-US" sz="1400" dirty="0" err="1">
                          <a:effectLst/>
                        </a:rPr>
                        <a:t>mezuniyeti</a:t>
                      </a:r>
                      <a:r>
                        <a:rPr lang="en-US" sz="1400" dirty="0">
                          <a:effectLst/>
                        </a:rPr>
                        <a:t> </a:t>
                      </a:r>
                      <a:r>
                        <a:rPr lang="en-US" sz="1400" dirty="0" err="1">
                          <a:effectLst/>
                        </a:rPr>
                        <a:t>ve</a:t>
                      </a:r>
                      <a:r>
                        <a:rPr lang="en-US" sz="1400" dirty="0">
                          <a:effectLst/>
                        </a:rPr>
                        <a:t> </a:t>
                      </a:r>
                      <a:r>
                        <a:rPr lang="en-US" sz="1400" dirty="0" err="1">
                          <a:effectLst/>
                        </a:rPr>
                        <a:t>altında</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216096170"/>
                  </a:ext>
                </a:extLst>
              </a:tr>
              <a:tr h="243279">
                <a:tc vMerge="1">
                  <a:txBody>
                    <a:bodyPr/>
                    <a:lstStyle/>
                    <a:p>
                      <a:endParaRPr lang="en-US"/>
                    </a:p>
                  </a:txBody>
                  <a:tcPr/>
                </a:tc>
                <a:tc>
                  <a:txBody>
                    <a:bodyPr/>
                    <a:lstStyle/>
                    <a:p>
                      <a:pPr>
                        <a:lnSpc>
                          <a:spcPct val="115000"/>
                        </a:lnSpc>
                        <a:spcAft>
                          <a:spcPts val="1000"/>
                        </a:spcAft>
                      </a:pPr>
                      <a:r>
                        <a:rPr lang="en-US" sz="1100" dirty="0" err="1">
                          <a:effectLst/>
                        </a:rPr>
                        <a:t>Hane</a:t>
                      </a:r>
                      <a:r>
                        <a:rPr lang="en-US" sz="1100" dirty="0">
                          <a:effectLst/>
                        </a:rPr>
                        <a:t> </a:t>
                      </a:r>
                      <a:r>
                        <a:rPr lang="en-US" sz="1100" dirty="0" err="1">
                          <a:effectLst/>
                        </a:rPr>
                        <a:t>reisinin</a:t>
                      </a:r>
                      <a:r>
                        <a:rPr lang="en-US" sz="1100" dirty="0">
                          <a:effectLst/>
                        </a:rPr>
                        <a:t> </a:t>
                      </a:r>
                      <a:r>
                        <a:rPr lang="en-US" sz="1100" dirty="0" err="1">
                          <a:effectLst/>
                        </a:rPr>
                        <a:t>eşinin</a:t>
                      </a:r>
                      <a:r>
                        <a:rPr lang="en-US" sz="1100" dirty="0">
                          <a:effectLst/>
                        </a:rPr>
                        <a:t> </a:t>
                      </a:r>
                      <a:r>
                        <a:rPr lang="en-US" sz="1100" dirty="0" err="1">
                          <a:effectLst/>
                        </a:rPr>
                        <a:t>eğitimi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İlkokul</a:t>
                      </a:r>
                      <a:r>
                        <a:rPr lang="en-US" sz="1400" dirty="0">
                          <a:effectLst/>
                        </a:rPr>
                        <a:t> </a:t>
                      </a:r>
                      <a:r>
                        <a:rPr lang="en-US" sz="1400" dirty="0" err="1">
                          <a:effectLst/>
                        </a:rPr>
                        <a:t>mezuniyeti</a:t>
                      </a:r>
                      <a:r>
                        <a:rPr lang="en-US" sz="1400" dirty="0">
                          <a:effectLst/>
                        </a:rPr>
                        <a:t> </a:t>
                      </a:r>
                      <a:r>
                        <a:rPr lang="en-US" sz="1400" dirty="0" err="1">
                          <a:effectLst/>
                        </a:rPr>
                        <a:t>ve</a:t>
                      </a:r>
                      <a:r>
                        <a:rPr lang="en-US" sz="1400" dirty="0">
                          <a:effectLst/>
                        </a:rPr>
                        <a:t> </a:t>
                      </a:r>
                      <a:r>
                        <a:rPr lang="en-US" sz="1400" dirty="0" err="1">
                          <a:effectLst/>
                        </a:rPr>
                        <a:t>altında</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2412346544"/>
                  </a:ext>
                </a:extLst>
              </a:tr>
              <a:tr h="243279">
                <a:tc vMerge="1">
                  <a:txBody>
                    <a:bodyPr/>
                    <a:lstStyle/>
                    <a:p>
                      <a:endParaRPr lang="en-US"/>
                    </a:p>
                  </a:txBody>
                  <a:tcPr/>
                </a:tc>
                <a:tc>
                  <a:txBody>
                    <a:bodyPr/>
                    <a:lstStyle/>
                    <a:p>
                      <a:pPr>
                        <a:lnSpc>
                          <a:spcPct val="115000"/>
                        </a:lnSpc>
                        <a:spcAft>
                          <a:spcPts val="1000"/>
                        </a:spcAft>
                      </a:pPr>
                      <a:r>
                        <a:rPr lang="en-US" sz="1100">
                          <a:effectLst/>
                        </a:rPr>
                        <a:t>Evdeki okul kitapları dışında kitap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Yok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769562079"/>
                  </a:ext>
                </a:extLst>
              </a:tr>
              <a:tr h="243279">
                <a:tc>
                  <a:txBody>
                    <a:bodyPr/>
                    <a:lstStyle/>
                    <a:p>
                      <a:pPr>
                        <a:lnSpc>
                          <a:spcPct val="115000"/>
                        </a:lnSpc>
                        <a:spcAft>
                          <a:spcPts val="1000"/>
                        </a:spcAft>
                      </a:pPr>
                      <a:r>
                        <a:rPr lang="en-US" sz="1200" dirty="0" err="1">
                          <a:effectLst/>
                        </a:rPr>
                        <a:t>Demografi</a:t>
                      </a: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a:effectLst/>
                        </a:rPr>
                        <a:t>Hane büyüklüğü</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6 </a:t>
                      </a:r>
                      <a:r>
                        <a:rPr lang="en-US" sz="1400" dirty="0" err="1">
                          <a:effectLst/>
                        </a:rPr>
                        <a:t>ve</a:t>
                      </a:r>
                      <a:r>
                        <a:rPr lang="en-US" sz="1400" dirty="0">
                          <a:effectLst/>
                        </a:rPr>
                        <a:t> </a:t>
                      </a:r>
                      <a:r>
                        <a:rPr lang="en-US" sz="1400" dirty="0" err="1">
                          <a:effectLst/>
                        </a:rPr>
                        <a:t>üstünde</a:t>
                      </a:r>
                      <a:r>
                        <a:rPr lang="en-US" sz="1400" dirty="0">
                          <a:effectLst/>
                        </a:rPr>
                        <a:t> </a:t>
                      </a:r>
                      <a:r>
                        <a:rPr lang="en-US" sz="1400" dirty="0" err="1">
                          <a:effectLst/>
                        </a:rPr>
                        <a:t>kişi</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680815631"/>
                  </a:ext>
                </a:extLst>
              </a:tr>
              <a:tr h="243279">
                <a:tc rowSpan="3">
                  <a:txBody>
                    <a:bodyPr/>
                    <a:lstStyle/>
                    <a:p>
                      <a:pPr>
                        <a:lnSpc>
                          <a:spcPct val="115000"/>
                        </a:lnSpc>
                        <a:spcAft>
                          <a:spcPts val="1000"/>
                        </a:spcAft>
                      </a:pPr>
                      <a:r>
                        <a:rPr lang="en-US" sz="1200" dirty="0" err="1">
                          <a:effectLst/>
                        </a:rPr>
                        <a:t>Göç</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dirty="0" err="1">
                          <a:effectLst/>
                        </a:rPr>
                        <a:t>Eskişehir’de</a:t>
                      </a:r>
                      <a:r>
                        <a:rPr lang="en-US" sz="1100" dirty="0">
                          <a:effectLst/>
                        </a:rPr>
                        <a:t> </a:t>
                      </a:r>
                      <a:r>
                        <a:rPr lang="en-US" sz="1100" dirty="0" err="1">
                          <a:effectLst/>
                        </a:rPr>
                        <a:t>oturma</a:t>
                      </a:r>
                      <a:r>
                        <a:rPr lang="en-US" sz="1100" dirty="0">
                          <a:effectLst/>
                        </a:rPr>
                        <a:t> </a:t>
                      </a:r>
                      <a:r>
                        <a:rPr lang="en-US" sz="1100" dirty="0" err="1">
                          <a:effectLst/>
                        </a:rPr>
                        <a:t>süresi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5 </a:t>
                      </a:r>
                      <a:r>
                        <a:rPr lang="en-US" sz="1400" dirty="0" err="1">
                          <a:effectLst/>
                        </a:rPr>
                        <a:t>yıl</a:t>
                      </a:r>
                      <a:r>
                        <a:rPr lang="en-US" sz="1400" dirty="0">
                          <a:effectLst/>
                        </a:rPr>
                        <a:t> </a:t>
                      </a:r>
                      <a:r>
                        <a:rPr lang="en-US" sz="1400" dirty="0" err="1">
                          <a:effectLst/>
                        </a:rPr>
                        <a:t>ve</a:t>
                      </a:r>
                      <a:r>
                        <a:rPr lang="en-US" sz="1400" dirty="0">
                          <a:effectLst/>
                        </a:rPr>
                        <a:t> </a:t>
                      </a:r>
                      <a:r>
                        <a:rPr lang="en-US" sz="1400" dirty="0" err="1">
                          <a:effectLst/>
                        </a:rPr>
                        <a:t>altında</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050367003"/>
                  </a:ext>
                </a:extLst>
              </a:tr>
              <a:tr h="243279">
                <a:tc vMerge="1">
                  <a:txBody>
                    <a:bodyPr/>
                    <a:lstStyle/>
                    <a:p>
                      <a:endParaRPr lang="en-US"/>
                    </a:p>
                  </a:txBody>
                  <a:tcPr/>
                </a:tc>
                <a:tc>
                  <a:txBody>
                    <a:bodyPr/>
                    <a:lstStyle/>
                    <a:p>
                      <a:pPr>
                        <a:lnSpc>
                          <a:spcPct val="115000"/>
                        </a:lnSpc>
                        <a:spcAft>
                          <a:spcPts val="1000"/>
                        </a:spcAft>
                      </a:pPr>
                      <a:r>
                        <a:rPr lang="en-US" sz="1100" dirty="0" err="1">
                          <a:effectLst/>
                        </a:rPr>
                        <a:t>Mahallede</a:t>
                      </a:r>
                      <a:r>
                        <a:rPr lang="en-US" sz="1100" dirty="0">
                          <a:effectLst/>
                        </a:rPr>
                        <a:t> </a:t>
                      </a:r>
                      <a:r>
                        <a:rPr lang="en-US" sz="1100" dirty="0" err="1">
                          <a:effectLst/>
                        </a:rPr>
                        <a:t>oturma</a:t>
                      </a:r>
                      <a:r>
                        <a:rPr lang="en-US" sz="1100" dirty="0">
                          <a:effectLst/>
                        </a:rPr>
                        <a:t> </a:t>
                      </a:r>
                      <a:r>
                        <a:rPr lang="en-US" sz="1100" dirty="0" err="1">
                          <a:effectLst/>
                        </a:rPr>
                        <a:t>süresi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5 </a:t>
                      </a:r>
                      <a:r>
                        <a:rPr lang="en-US" sz="1400" dirty="0" err="1">
                          <a:effectLst/>
                        </a:rPr>
                        <a:t>yıl</a:t>
                      </a:r>
                      <a:r>
                        <a:rPr lang="en-US" sz="1400" dirty="0">
                          <a:effectLst/>
                        </a:rPr>
                        <a:t> </a:t>
                      </a:r>
                      <a:r>
                        <a:rPr lang="en-US" sz="1400" dirty="0" err="1">
                          <a:effectLst/>
                        </a:rPr>
                        <a:t>ve</a:t>
                      </a:r>
                      <a:r>
                        <a:rPr lang="en-US" sz="1400" dirty="0">
                          <a:effectLst/>
                        </a:rPr>
                        <a:t> </a:t>
                      </a:r>
                      <a:r>
                        <a:rPr lang="en-US" sz="1400" dirty="0" err="1">
                          <a:effectLst/>
                        </a:rPr>
                        <a:t>altı</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794274177"/>
                  </a:ext>
                </a:extLst>
              </a:tr>
              <a:tr h="243279">
                <a:tc vMerge="1">
                  <a:txBody>
                    <a:bodyPr/>
                    <a:lstStyle/>
                    <a:p>
                      <a:endParaRPr lang="en-US"/>
                    </a:p>
                  </a:txBody>
                  <a:tcPr/>
                </a:tc>
                <a:tc>
                  <a:txBody>
                    <a:bodyPr/>
                    <a:lstStyle/>
                    <a:p>
                      <a:pPr>
                        <a:lnSpc>
                          <a:spcPct val="115000"/>
                        </a:lnSpc>
                        <a:spcAft>
                          <a:spcPts val="1000"/>
                        </a:spcAft>
                      </a:pPr>
                      <a:r>
                        <a:rPr lang="en-US" sz="1100" dirty="0" err="1">
                          <a:effectLst/>
                        </a:rPr>
                        <a:t>Oturulan</a:t>
                      </a:r>
                      <a:r>
                        <a:rPr lang="en-US" sz="1100" dirty="0">
                          <a:effectLst/>
                        </a:rPr>
                        <a:t> eve </a:t>
                      </a:r>
                      <a:r>
                        <a:rPr lang="en-US" sz="1100" dirty="0" err="1">
                          <a:effectLst/>
                        </a:rPr>
                        <a:t>güven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Yok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665036609"/>
                  </a:ext>
                </a:extLst>
              </a:tr>
              <a:tr h="243279">
                <a:tc rowSpan="2">
                  <a:txBody>
                    <a:bodyPr/>
                    <a:lstStyle/>
                    <a:p>
                      <a:pPr>
                        <a:lnSpc>
                          <a:spcPct val="115000"/>
                        </a:lnSpc>
                        <a:spcAft>
                          <a:spcPts val="1000"/>
                        </a:spcAft>
                      </a:pPr>
                      <a:r>
                        <a:rPr lang="en-US" sz="1200" dirty="0" err="1">
                          <a:effectLst/>
                        </a:rPr>
                        <a:t>Politika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dirty="0">
                          <a:effectLst/>
                        </a:rPr>
                        <a:t>Eve </a:t>
                      </a:r>
                      <a:r>
                        <a:rPr lang="en-US" sz="1100" dirty="0" err="1">
                          <a:effectLst/>
                        </a:rPr>
                        <a:t>gündelik</a:t>
                      </a:r>
                      <a:r>
                        <a:rPr lang="en-US" sz="1100" dirty="0">
                          <a:effectLst/>
                        </a:rPr>
                        <a:t> </a:t>
                      </a:r>
                      <a:r>
                        <a:rPr lang="en-US" sz="1100" dirty="0" err="1">
                          <a:effectLst/>
                        </a:rPr>
                        <a:t>gazete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Girmiyor</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543457144"/>
                  </a:ext>
                </a:extLst>
              </a:tr>
              <a:tr h="243279">
                <a:tc vMerge="1">
                  <a:txBody>
                    <a:bodyPr/>
                    <a:lstStyle/>
                    <a:p>
                      <a:endParaRPr lang="en-US"/>
                    </a:p>
                  </a:txBody>
                  <a:tcPr/>
                </a:tc>
                <a:tc>
                  <a:txBody>
                    <a:bodyPr/>
                    <a:lstStyle/>
                    <a:p>
                      <a:pPr>
                        <a:lnSpc>
                          <a:spcPct val="115000"/>
                        </a:lnSpc>
                        <a:spcAft>
                          <a:spcPts val="1000"/>
                        </a:spcAft>
                      </a:pPr>
                      <a:r>
                        <a:rPr lang="en-US" sz="1100" dirty="0" err="1">
                          <a:effectLst/>
                        </a:rPr>
                        <a:t>Siyasi</a:t>
                      </a:r>
                      <a:r>
                        <a:rPr lang="en-US" sz="1100" dirty="0">
                          <a:effectLst/>
                        </a:rPr>
                        <a:t> </a:t>
                      </a:r>
                      <a:r>
                        <a:rPr lang="en-US" sz="1100" dirty="0" err="1">
                          <a:effectLst/>
                        </a:rPr>
                        <a:t>görüş</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Siyasi</a:t>
                      </a:r>
                      <a:r>
                        <a:rPr lang="en-US" sz="1400" dirty="0">
                          <a:effectLst/>
                        </a:rPr>
                        <a:t> </a:t>
                      </a:r>
                      <a:r>
                        <a:rPr lang="en-US" sz="1400" dirty="0" err="1">
                          <a:effectLst/>
                        </a:rPr>
                        <a:t>görüş</a:t>
                      </a:r>
                      <a:r>
                        <a:rPr lang="en-US" sz="1400" dirty="0">
                          <a:effectLst/>
                        </a:rPr>
                        <a:t> </a:t>
                      </a:r>
                      <a:r>
                        <a:rPr lang="en-US" sz="1400" dirty="0" err="1">
                          <a:effectLst/>
                        </a:rPr>
                        <a:t>bildirilmemiş</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549894101"/>
                  </a:ext>
                </a:extLst>
              </a:tr>
              <a:tr h="243279">
                <a:tc rowSpan="4">
                  <a:txBody>
                    <a:bodyPr/>
                    <a:lstStyle/>
                    <a:p>
                      <a:pPr>
                        <a:lnSpc>
                          <a:spcPct val="115000"/>
                        </a:lnSpc>
                        <a:spcAft>
                          <a:spcPts val="1000"/>
                        </a:spcAft>
                      </a:pPr>
                      <a:r>
                        <a:rPr lang="en-US" sz="1200" dirty="0">
                          <a:effectLst/>
                        </a:rPr>
                        <a:t> </a:t>
                      </a:r>
                    </a:p>
                    <a:p>
                      <a:pPr>
                        <a:lnSpc>
                          <a:spcPct val="115000"/>
                        </a:lnSpc>
                        <a:spcAft>
                          <a:spcPts val="1000"/>
                        </a:spcAft>
                      </a:pPr>
                      <a:r>
                        <a:rPr lang="en-US" sz="1200" dirty="0" err="1">
                          <a:effectLst/>
                        </a:rPr>
                        <a:t>Mekân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dirty="0" err="1">
                          <a:effectLst/>
                        </a:rPr>
                        <a:t>Depreme</a:t>
                      </a:r>
                      <a:r>
                        <a:rPr lang="en-US" sz="1100" dirty="0">
                          <a:effectLst/>
                        </a:rPr>
                        <a:t> </a:t>
                      </a:r>
                      <a:r>
                        <a:rPr lang="en-US" sz="1100" dirty="0" err="1">
                          <a:effectLst/>
                        </a:rPr>
                        <a:t>yönelik</a:t>
                      </a:r>
                      <a:r>
                        <a:rPr lang="en-US" sz="1100" dirty="0">
                          <a:effectLst/>
                        </a:rPr>
                        <a:t> </a:t>
                      </a:r>
                      <a:r>
                        <a:rPr lang="en-US" sz="1100" dirty="0" err="1">
                          <a:effectLst/>
                        </a:rPr>
                        <a:t>yerel</a:t>
                      </a:r>
                      <a:r>
                        <a:rPr lang="en-US" sz="1100" dirty="0">
                          <a:effectLst/>
                        </a:rPr>
                        <a:t> </a:t>
                      </a:r>
                      <a:r>
                        <a:rPr lang="en-US" sz="1100" dirty="0" err="1">
                          <a:effectLst/>
                        </a:rPr>
                        <a:t>yönetim</a:t>
                      </a:r>
                      <a:r>
                        <a:rPr lang="en-US" sz="1100" dirty="0">
                          <a:effectLst/>
                        </a:rPr>
                        <a:t> </a:t>
                      </a:r>
                      <a:r>
                        <a:rPr lang="en-US" sz="1100" dirty="0" err="1">
                          <a:effectLst/>
                        </a:rPr>
                        <a:t>hizmetleri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Yetersiz</a:t>
                      </a:r>
                      <a:r>
                        <a:rPr lang="en-US" sz="1400" dirty="0">
                          <a:effectLst/>
                        </a:rPr>
                        <a:t> </a:t>
                      </a:r>
                      <a:r>
                        <a:rPr lang="en-US" sz="1400" dirty="0" err="1">
                          <a:effectLst/>
                        </a:rPr>
                        <a:t>bulunuyor</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475762998"/>
                  </a:ext>
                </a:extLst>
              </a:tr>
              <a:tr h="243279">
                <a:tc vMerge="1">
                  <a:txBody>
                    <a:bodyPr/>
                    <a:lstStyle/>
                    <a:p>
                      <a:endParaRPr lang="en-US"/>
                    </a:p>
                  </a:txBody>
                  <a:tcPr/>
                </a:tc>
                <a:tc>
                  <a:txBody>
                    <a:bodyPr/>
                    <a:lstStyle/>
                    <a:p>
                      <a:pPr>
                        <a:lnSpc>
                          <a:spcPct val="115000"/>
                        </a:lnSpc>
                        <a:spcAft>
                          <a:spcPts val="1000"/>
                        </a:spcAft>
                      </a:pPr>
                      <a:r>
                        <a:rPr lang="en-US" sz="1100" dirty="0" err="1">
                          <a:effectLst/>
                        </a:rPr>
                        <a:t>Oturulan</a:t>
                      </a:r>
                      <a:r>
                        <a:rPr lang="en-US" sz="1100" dirty="0">
                          <a:effectLst/>
                        </a:rPr>
                        <a:t> </a:t>
                      </a:r>
                      <a:r>
                        <a:rPr lang="en-US" sz="1100" dirty="0" err="1">
                          <a:effectLst/>
                        </a:rPr>
                        <a:t>evin</a:t>
                      </a:r>
                      <a:r>
                        <a:rPr lang="en-US" sz="1100" dirty="0">
                          <a:effectLst/>
                        </a:rPr>
                        <a:t> </a:t>
                      </a:r>
                      <a:r>
                        <a:rPr lang="en-US" sz="1100" dirty="0" err="1">
                          <a:effectLst/>
                        </a:rPr>
                        <a:t>türü</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Gecekondu</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2517532859"/>
                  </a:ext>
                </a:extLst>
              </a:tr>
              <a:tr h="243279">
                <a:tc vMerge="1">
                  <a:txBody>
                    <a:bodyPr/>
                    <a:lstStyle/>
                    <a:p>
                      <a:endParaRPr lang="en-US"/>
                    </a:p>
                  </a:txBody>
                  <a:tcPr/>
                </a:tc>
                <a:tc>
                  <a:txBody>
                    <a:bodyPr/>
                    <a:lstStyle/>
                    <a:p>
                      <a:pPr>
                        <a:lnSpc>
                          <a:spcPct val="115000"/>
                        </a:lnSpc>
                        <a:spcAft>
                          <a:spcPts val="1000"/>
                        </a:spcAft>
                      </a:pPr>
                      <a:r>
                        <a:rPr lang="en-US" sz="1100" dirty="0" err="1">
                          <a:effectLst/>
                        </a:rPr>
                        <a:t>Oturulan</a:t>
                      </a:r>
                      <a:r>
                        <a:rPr lang="en-US" sz="1100" dirty="0">
                          <a:effectLst/>
                        </a:rPr>
                        <a:t> </a:t>
                      </a:r>
                      <a:r>
                        <a:rPr lang="en-US" sz="1100" dirty="0" err="1">
                          <a:effectLst/>
                        </a:rPr>
                        <a:t>evde</a:t>
                      </a:r>
                      <a:r>
                        <a:rPr lang="en-US" sz="1100" dirty="0">
                          <a:effectLst/>
                        </a:rPr>
                        <a:t> </a:t>
                      </a:r>
                      <a:r>
                        <a:rPr lang="en-US" sz="1100" dirty="0" err="1">
                          <a:effectLst/>
                        </a:rPr>
                        <a:t>tadilat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err="1">
                          <a:effectLst/>
                        </a:rPr>
                        <a:t>Yapılmış</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1353402466"/>
                  </a:ext>
                </a:extLst>
              </a:tr>
              <a:tr h="243279">
                <a:tc vMerge="1">
                  <a:txBody>
                    <a:bodyPr/>
                    <a:lstStyle/>
                    <a:p>
                      <a:endParaRPr lang="en-US"/>
                    </a:p>
                  </a:txBody>
                  <a:tcPr/>
                </a:tc>
                <a:tc>
                  <a:txBody>
                    <a:bodyPr/>
                    <a:lstStyle/>
                    <a:p>
                      <a:pPr>
                        <a:lnSpc>
                          <a:spcPct val="115000"/>
                        </a:lnSpc>
                        <a:spcAft>
                          <a:spcPts val="1000"/>
                        </a:spcAft>
                      </a:pPr>
                      <a:r>
                        <a:rPr lang="en-US" sz="1100" dirty="0" err="1">
                          <a:effectLst/>
                        </a:rPr>
                        <a:t>Oturulan</a:t>
                      </a:r>
                      <a:r>
                        <a:rPr lang="en-US" sz="1100" dirty="0">
                          <a:effectLst/>
                        </a:rPr>
                        <a:t> </a:t>
                      </a:r>
                      <a:r>
                        <a:rPr lang="en-US" sz="1100" dirty="0" err="1">
                          <a:effectLst/>
                        </a:rPr>
                        <a:t>evin</a:t>
                      </a:r>
                      <a:r>
                        <a:rPr lang="en-US" sz="1100" dirty="0">
                          <a:effectLst/>
                        </a:rPr>
                        <a:t> </a:t>
                      </a:r>
                      <a:r>
                        <a:rPr lang="en-US" sz="1100" dirty="0" err="1">
                          <a:effectLst/>
                        </a:rPr>
                        <a:t>ısıtılması</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Soba </a:t>
                      </a:r>
                      <a:r>
                        <a:rPr lang="en-US" sz="1400" dirty="0" err="1">
                          <a:effectLst/>
                        </a:rPr>
                        <a:t>ile</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486580404"/>
                  </a:ext>
                </a:extLst>
              </a:tr>
              <a:tr h="243279">
                <a:tc rowSpan="2">
                  <a:txBody>
                    <a:bodyPr/>
                    <a:lstStyle/>
                    <a:p>
                      <a:pPr>
                        <a:lnSpc>
                          <a:spcPct val="115000"/>
                        </a:lnSpc>
                        <a:spcAft>
                          <a:spcPts val="1000"/>
                        </a:spcAft>
                      </a:pPr>
                      <a:r>
                        <a:rPr lang="en-US" sz="1200" dirty="0" err="1">
                          <a:effectLst/>
                        </a:rPr>
                        <a:t>Tutum</a:t>
                      </a:r>
                      <a:r>
                        <a:rPr lang="en-US" sz="1200" dirty="0">
                          <a:effectLst/>
                        </a:rPr>
                        <a:t>/</a:t>
                      </a:r>
                      <a:r>
                        <a:rPr lang="en-US" sz="1200" dirty="0" err="1">
                          <a:effectLst/>
                        </a:rPr>
                        <a:t>inanç</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100" dirty="0" err="1">
                          <a:effectLst/>
                        </a:rPr>
                        <a:t>Vatandaş</a:t>
                      </a:r>
                      <a:r>
                        <a:rPr lang="en-US" sz="1100" dirty="0">
                          <a:effectLst/>
                        </a:rPr>
                        <a:t> </a:t>
                      </a:r>
                      <a:r>
                        <a:rPr lang="en-US" sz="1100" dirty="0" err="1">
                          <a:effectLst/>
                        </a:rPr>
                        <a:t>sorumluluğu</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Kabul </a:t>
                      </a:r>
                      <a:r>
                        <a:rPr lang="en-US" sz="1400" dirty="0" err="1">
                          <a:effectLst/>
                        </a:rPr>
                        <a:t>edilmiyor</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849351529"/>
                  </a:ext>
                </a:extLst>
              </a:tr>
              <a:tr h="243279">
                <a:tc vMerge="1">
                  <a:txBody>
                    <a:bodyPr/>
                    <a:lstStyle/>
                    <a:p>
                      <a:endParaRPr lang="en-US"/>
                    </a:p>
                  </a:txBody>
                  <a:tcPr/>
                </a:tc>
                <a:tc>
                  <a:txBody>
                    <a:bodyPr/>
                    <a:lstStyle/>
                    <a:p>
                      <a:pPr>
                        <a:lnSpc>
                          <a:spcPct val="115000"/>
                        </a:lnSpc>
                        <a:spcAft>
                          <a:spcPts val="1000"/>
                        </a:spcAft>
                      </a:pPr>
                      <a:r>
                        <a:rPr lang="en-US" sz="1100" dirty="0" err="1">
                          <a:effectLst/>
                        </a:rPr>
                        <a:t>Daha</a:t>
                      </a:r>
                      <a:r>
                        <a:rPr lang="en-US" sz="1100" dirty="0">
                          <a:effectLst/>
                        </a:rPr>
                        <a:t> </a:t>
                      </a:r>
                      <a:r>
                        <a:rPr lang="en-US" sz="1100" dirty="0" err="1">
                          <a:effectLst/>
                        </a:rPr>
                        <a:t>fazla</a:t>
                      </a:r>
                      <a:r>
                        <a:rPr lang="en-US" sz="1100" dirty="0">
                          <a:effectLst/>
                        </a:rPr>
                        <a:t> </a:t>
                      </a:r>
                      <a:r>
                        <a:rPr lang="en-US" sz="1100" dirty="0" err="1">
                          <a:effectLst/>
                        </a:rPr>
                        <a:t>vergi</a:t>
                      </a:r>
                      <a:r>
                        <a:rPr lang="en-US" sz="1100" dirty="0">
                          <a:effectLst/>
                        </a:rPr>
                        <a:t> </a:t>
                      </a:r>
                      <a:r>
                        <a:rPr lang="en-US" sz="1100" dirty="0" err="1">
                          <a:effectLst/>
                        </a:rPr>
                        <a:t>ödeme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tc>
                  <a:txBody>
                    <a:bodyPr/>
                    <a:lstStyle/>
                    <a:p>
                      <a:pPr>
                        <a:lnSpc>
                          <a:spcPct val="115000"/>
                        </a:lnSpc>
                        <a:spcAft>
                          <a:spcPts val="1000"/>
                        </a:spcAft>
                      </a:pPr>
                      <a:r>
                        <a:rPr lang="en-US" sz="1400" dirty="0">
                          <a:effectLst/>
                        </a:rPr>
                        <a:t>Kabul </a:t>
                      </a:r>
                      <a:r>
                        <a:rPr lang="en-US" sz="1400" dirty="0" err="1">
                          <a:effectLst/>
                        </a:rPr>
                        <a:t>edilmiyor</a:t>
                      </a:r>
                      <a:r>
                        <a:rPr lang="en-US" sz="1400" dirty="0">
                          <a:effectLst/>
                        </a:rPr>
                        <a:t> </a:t>
                      </a:r>
                      <a:r>
                        <a:rPr lang="en-US" sz="1400" dirty="0" err="1">
                          <a:effectLst/>
                        </a:rPr>
                        <a:t>ise</a:t>
                      </a: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6273" marR="36273" marT="0" marB="0"/>
                </a:tc>
                <a:extLst>
                  <a:ext uri="{0D108BD9-81ED-4DB2-BD59-A6C34878D82A}">
                    <a16:rowId xmlns:a16="http://schemas.microsoft.com/office/drawing/2014/main" val="3623704694"/>
                  </a:ext>
                </a:extLst>
              </a:tr>
            </a:tbl>
          </a:graphicData>
        </a:graphic>
      </p:graphicFrame>
    </p:spTree>
    <p:extLst>
      <p:ext uri="{BB962C8B-B14F-4D97-AF65-F5344CB8AC3E}">
        <p14:creationId xmlns:p14="http://schemas.microsoft.com/office/powerpoint/2010/main" val="2308685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Kırılgan kesimler</a:t>
            </a:r>
            <a:endParaRPr lang="en-US" dirty="0"/>
          </a:p>
        </p:txBody>
      </p:sp>
      <p:sp>
        <p:nvSpPr>
          <p:cNvPr id="3" name="Content Placeholder 2"/>
          <p:cNvSpPr>
            <a:spLocks noGrp="1"/>
          </p:cNvSpPr>
          <p:nvPr>
            <p:ph idx="1"/>
          </p:nvPr>
        </p:nvSpPr>
        <p:spPr>
          <a:xfrm>
            <a:off x="838200" y="1690688"/>
            <a:ext cx="10515600" cy="5167312"/>
          </a:xfrm>
        </p:spPr>
        <p:txBody>
          <a:bodyPr>
            <a:normAutofit/>
          </a:bodyPr>
          <a:lstStyle/>
          <a:p>
            <a:r>
              <a:rPr lang="tr-TR" dirty="0"/>
              <a:t>Gençler, çocuklar, kadınlar, yaşlılar</a:t>
            </a:r>
            <a:r>
              <a:rPr lang="en-US" dirty="0"/>
              <a:t>, </a:t>
            </a:r>
            <a:r>
              <a:rPr lang="en-US" dirty="0" err="1"/>
              <a:t>engelliler</a:t>
            </a:r>
            <a:r>
              <a:rPr lang="en-US" dirty="0"/>
              <a:t>, </a:t>
            </a:r>
            <a:r>
              <a:rPr lang="en-US" dirty="0" err="1"/>
              <a:t>yoksul</a:t>
            </a:r>
            <a:r>
              <a:rPr lang="en-US" dirty="0"/>
              <a:t> </a:t>
            </a:r>
            <a:r>
              <a:rPr lang="en-US" dirty="0" err="1"/>
              <a:t>kesimler</a:t>
            </a:r>
            <a:r>
              <a:rPr lang="en-US" dirty="0"/>
              <a:t>, </a:t>
            </a:r>
            <a:r>
              <a:rPr lang="en-US" dirty="0" err="1"/>
              <a:t>göçmenler</a:t>
            </a:r>
            <a:r>
              <a:rPr lang="en-US" dirty="0"/>
              <a:t> </a:t>
            </a:r>
            <a:r>
              <a:rPr lang="en-US" dirty="0" err="1"/>
              <a:t>ve</a:t>
            </a:r>
            <a:r>
              <a:rPr lang="en-US" dirty="0"/>
              <a:t> </a:t>
            </a:r>
            <a:r>
              <a:rPr lang="en-US" dirty="0" err="1"/>
              <a:t>marjinal</a:t>
            </a:r>
            <a:r>
              <a:rPr lang="en-US" dirty="0"/>
              <a:t> </a:t>
            </a:r>
            <a:r>
              <a:rPr lang="en-US" dirty="0" err="1"/>
              <a:t>gruplar</a:t>
            </a:r>
            <a:endParaRPr lang="en-US" dirty="0"/>
          </a:p>
          <a:p>
            <a:r>
              <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rPr>
              <a:t>Bu nüfus gruplarının yukarda sayılan demografik, hanehalkı kompozisyonu, sosyo-ekonomik konum, sosyal güvence,</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sağlıklı</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olma</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ve</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sağlığa</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erişim</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sağlıklı</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güvenilir</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konuta</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erişim</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rPr>
              <a:t>risk algısı ve tutumlar ile toplumsal kimlikler ve kültürel ögelerle kesişimsel olarak etkilen</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ir</a:t>
            </a:r>
            <a:endPar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just" eaLnBrk="0" fontAlgn="base" hangingPunct="0">
              <a:spcBef>
                <a:spcPct val="0"/>
              </a:spcBef>
              <a:spcAft>
                <a:spcPct val="0"/>
              </a:spcAft>
            </a:pPr>
            <a:r>
              <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rPr>
              <a:t>Bu grupların afetlerden sonra toplumda özgüvenli bir şekilde yaşamlarını yeniden kurma ve devam ettirme deneyimleri, kapasiteleri, sosyal sermayeleri</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ni</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nasıl</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arttırabileceğimizi</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düşünmemiz</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gerekli</a:t>
            </a:r>
            <a:r>
              <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p>
          <a:p>
            <a:pPr lvl="0" algn="just" eaLnBrk="0" fontAlgn="base" hangingPunct="0">
              <a:spcBef>
                <a:spcPct val="0"/>
              </a:spcBef>
              <a:spcAft>
                <a:spcPct val="0"/>
              </a:spcAft>
            </a:pPr>
            <a:r>
              <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rPr>
              <a:t>Bu grupların afet öncesi, sırası ve sonrasında bu kapasitelerini  nasıl kullandıkları  </a:t>
            </a:r>
          </a:p>
          <a:p>
            <a:pPr marL="0" lvl="0" indent="0" algn="just" eaLnBrk="0" fontAlgn="base" hangingPunct="0">
              <a:spcBef>
                <a:spcPct val="0"/>
              </a:spcBef>
              <a:spcAft>
                <a:spcPct val="0"/>
              </a:spcAft>
              <a:buNone/>
            </a:pP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rPr>
              <a:t>afetlerde kırılgan kesimlerin kimler olduğunu gösterir. </a:t>
            </a:r>
          </a:p>
          <a:p>
            <a:pPr lvl="0" algn="just" eaLnBrk="0" fontAlgn="base" hangingPunct="0">
              <a:spcBef>
                <a:spcPct val="0"/>
              </a:spcBef>
              <a:spcAft>
                <a:spcPct val="0"/>
              </a:spcAft>
            </a:pP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Sonunda</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varılmak</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istenen</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rPr>
              <a:t>Toplumsal dirençlilik kırılgan kesimlerin kırılganlıkların</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ı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oluşturan</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en-US" dirty="0" err="1">
                <a:latin typeface="Arial Unicode MS" panose="020B0604020202020204" pitchFamily="34" charset="-128"/>
                <a:ea typeface="Arial Unicode MS" panose="020B0604020202020204" pitchFamily="34" charset="-128"/>
                <a:cs typeface="Arial Unicode MS" panose="020B0604020202020204" pitchFamily="34" charset="-128"/>
              </a:rPr>
              <a:t>parametrelerin</a:t>
            </a:r>
            <a:r>
              <a:rPr lang="en-US"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tr-TR" altLang="en-US" dirty="0">
                <a:latin typeface="Arial Unicode MS" panose="020B0604020202020204" pitchFamily="34" charset="-128"/>
                <a:ea typeface="Arial Unicode MS" panose="020B0604020202020204" pitchFamily="34" charset="-128"/>
                <a:cs typeface="Arial Unicode MS" panose="020B0604020202020204" pitchFamily="34" charset="-128"/>
              </a:rPr>
              <a:t>iyi anlaşılması ile de ilgilidir.    </a:t>
            </a:r>
          </a:p>
        </p:txBody>
      </p:sp>
    </p:spTree>
    <p:extLst>
      <p:ext uri="{BB962C8B-B14F-4D97-AF65-F5344CB8AC3E}">
        <p14:creationId xmlns:p14="http://schemas.microsoft.com/office/powerpoint/2010/main" val="447625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 y="336550"/>
            <a:ext cx="10515600" cy="982111"/>
          </a:xfrm>
        </p:spPr>
        <p:txBody>
          <a:bodyPr>
            <a:normAutofit fontScale="90000"/>
          </a:bodyPr>
          <a:lstStyle/>
          <a:p>
            <a:r>
              <a:rPr lang="en-US" dirty="0" err="1"/>
              <a:t>Kırılganlığın</a:t>
            </a:r>
            <a:r>
              <a:rPr lang="en-US" dirty="0"/>
              <a:t> </a:t>
            </a:r>
            <a:r>
              <a:rPr lang="en-US" dirty="0" err="1"/>
              <a:t>arkasındaki</a:t>
            </a:r>
            <a:r>
              <a:rPr lang="en-US" dirty="0"/>
              <a:t> </a:t>
            </a:r>
            <a:r>
              <a:rPr lang="en-US" dirty="0" err="1"/>
              <a:t>toplumsal</a:t>
            </a:r>
            <a:r>
              <a:rPr lang="en-US" dirty="0"/>
              <a:t> </a:t>
            </a:r>
            <a:r>
              <a:rPr lang="en-US" dirty="0" err="1"/>
              <a:t>faktör</a:t>
            </a:r>
            <a:r>
              <a:rPr lang="en-US" dirty="0"/>
              <a:t>: </a:t>
            </a:r>
            <a:br>
              <a:rPr lang="en-US" dirty="0"/>
            </a:br>
            <a:r>
              <a:rPr lang="tr-TR" dirty="0"/>
              <a:t>Eşitsizlik</a:t>
            </a:r>
            <a:endParaRPr lang="en-US" dirty="0"/>
          </a:p>
        </p:txBody>
      </p:sp>
      <p:sp>
        <p:nvSpPr>
          <p:cNvPr id="3" name="Content Placeholder 2"/>
          <p:cNvSpPr>
            <a:spLocks noGrp="1"/>
          </p:cNvSpPr>
          <p:nvPr>
            <p:ph idx="1"/>
          </p:nvPr>
        </p:nvSpPr>
        <p:spPr>
          <a:xfrm>
            <a:off x="838200" y="1915427"/>
            <a:ext cx="10515600" cy="4261536"/>
          </a:xfrm>
        </p:spPr>
        <p:txBody>
          <a:bodyPr>
            <a:normAutofit/>
          </a:bodyPr>
          <a:lstStyle/>
          <a:p>
            <a:r>
              <a:rPr lang="tr-TR" dirty="0"/>
              <a:t>Eşitsizlik, kırılganlığa pek çok farklı biçimde neden olur. Eşitsizlik, ekonomideki büyük dalgalanmaların sıklığını artırarak istikrarsızlığa yol açar. </a:t>
            </a:r>
          </a:p>
          <a:p>
            <a:r>
              <a:rPr lang="tr-TR" dirty="0"/>
              <a:t>Eşitsizlikte aşırılık nüfusun geniş kesimlerinin yoksulluk içinde olması ve şoklar meydana geldiğinde onlarla başa çıkma konusunda daha az beceriye sahip olması anlamına gelir.</a:t>
            </a:r>
          </a:p>
          <a:p>
            <a:r>
              <a:rPr lang="tr-TR" dirty="0"/>
              <a:t>Bu anlamda eşitsizliği azaltacak önlemlerin yanısıra koruyucu sosyal güvenlik sistemlerini geliştirme kapasitesine sahip toplumlar dirençli toplumlardır.</a:t>
            </a:r>
          </a:p>
          <a:p>
            <a:r>
              <a:rPr lang="tr-TR" dirty="0"/>
              <a:t>Aslında herhangi bir tehlike öncesinde varolan eşitsizlikler, gelir uçurumları, yoksulluk,  tehlikenin etkilerini derinleştiren, dirençliliği azaltan önemli bir toplumsal olgudur.    </a:t>
            </a:r>
            <a:endParaRPr lang="en-US" dirty="0"/>
          </a:p>
        </p:txBody>
      </p:sp>
    </p:spTree>
    <p:extLst>
      <p:ext uri="{BB962C8B-B14F-4D97-AF65-F5344CB8AC3E}">
        <p14:creationId xmlns:p14="http://schemas.microsoft.com/office/powerpoint/2010/main" val="2181441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5475"/>
          </a:xfrm>
        </p:spPr>
        <p:txBody>
          <a:bodyPr>
            <a:normAutofit fontScale="90000"/>
          </a:bodyPr>
          <a:lstStyle/>
          <a:p>
            <a:r>
              <a:rPr lang="tr-TR" dirty="0"/>
              <a:t>Toplumsal cinsiyet eşitsizlikleri ve</a:t>
            </a:r>
            <a:r>
              <a:rPr lang="en-US" dirty="0"/>
              <a:t> </a:t>
            </a:r>
            <a:r>
              <a:rPr lang="en-US" dirty="0" err="1"/>
              <a:t>kırılganlık</a:t>
            </a:r>
            <a:endParaRPr lang="en-US" dirty="0"/>
          </a:p>
        </p:txBody>
      </p:sp>
      <p:sp>
        <p:nvSpPr>
          <p:cNvPr id="3" name="Content Placeholder 2"/>
          <p:cNvSpPr>
            <a:spLocks noGrp="1"/>
          </p:cNvSpPr>
          <p:nvPr>
            <p:ph idx="1"/>
          </p:nvPr>
        </p:nvSpPr>
        <p:spPr>
          <a:xfrm>
            <a:off x="838200" y="990601"/>
            <a:ext cx="10515600" cy="6074342"/>
          </a:xfrm>
        </p:spPr>
        <p:txBody>
          <a:bodyPr>
            <a:normAutofit fontScale="25000" lnSpcReduction="20000"/>
          </a:bodyPr>
          <a:lstStyle/>
          <a:p>
            <a:r>
              <a:rPr lang="tr-TR" sz="7600" dirty="0">
                <a:latin typeface="+mj-lt"/>
              </a:rPr>
              <a:t>Afetlerden en çok etkilenen sosyal kesimlerden birisinin de toplumsal cinsiyet eşitsizliklerinin tüm boyutlarını deneyimleyen kadınlar olduğunu söylemek mümkündür.  Özellikle Türkiye benzeri ülkelerde kadınların </a:t>
            </a:r>
            <a:r>
              <a:rPr lang="tr-TR" sz="7400" dirty="0">
                <a:latin typeface="+mj-lt"/>
              </a:rPr>
              <a:t>düşük eğitim düzeyinde olmaları, işgücüne katılımlarının az ve ekonomik bağımsızlıklarının sınırlı olması kadınların afetlerde ortaya çıkacak kayıplardan en çok etkilenecek kesimler arasında olma olasılığını arttırmaktadır. Ayrıca afetler sırasında kadınlar hanede yaşanacak refah kayıplarının, çocukların ve diğer hanehalkının gündelik yaşam mücadelesinin yükünü sırtlamaktadırlar. Bu anlamda kadınların bağımlılığı  afetler sonrasında daha da artmaktadır. </a:t>
            </a:r>
          </a:p>
          <a:p>
            <a:pPr algn="just">
              <a:lnSpc>
                <a:spcPct val="115000"/>
              </a:lnSpc>
              <a:spcAft>
                <a:spcPts val="1000"/>
              </a:spcAft>
            </a:pPr>
            <a:r>
              <a:rPr lang="tr-TR" sz="7400" dirty="0">
                <a:latin typeface="+mj-lt"/>
                <a:ea typeface="Calibri" panose="020F0502020204030204" pitchFamily="34" charset="0"/>
                <a:cs typeface="Times New Roman" panose="02020603050405020304" pitchFamily="18" charset="0"/>
              </a:rPr>
              <a:t>Türkiye</a:t>
            </a:r>
            <a:r>
              <a:rPr lang="tr-TR" sz="7400" dirty="0">
                <a:latin typeface="+mj-lt"/>
                <a:ea typeface="MS Mincho" panose="02020609040205080304" pitchFamily="49" charset="-128"/>
                <a:cs typeface="MS Mincho" panose="02020609040205080304" pitchFamily="49" charset="-128"/>
              </a:rPr>
              <a:t>’</a:t>
            </a:r>
            <a:r>
              <a:rPr lang="tr-TR" sz="7400" dirty="0">
                <a:latin typeface="+mj-lt"/>
                <a:ea typeface="Calibri" panose="020F0502020204030204" pitchFamily="34" charset="0"/>
                <a:cs typeface="Times New Roman" panose="02020603050405020304" pitchFamily="18" charset="0"/>
              </a:rPr>
              <a:t>de toplumsal yapı içinde ekonomik olarak bağımlı, işgücü piyasasında bir konumu olamayan, toplumsal ve siyasi statüleri açısından geliştirilmesi gereken kadının statüsü deprem ile beraber daha da artan olumsuzluklar yaşamaktadır. </a:t>
            </a:r>
          </a:p>
          <a:p>
            <a:pPr algn="just">
              <a:lnSpc>
                <a:spcPct val="115000"/>
              </a:lnSpc>
              <a:spcAft>
                <a:spcPts val="1000"/>
              </a:spcAft>
            </a:pPr>
            <a:r>
              <a:rPr lang="tr-TR" sz="7400" dirty="0">
                <a:latin typeface="+mj-lt"/>
                <a:ea typeface="Calibri" panose="020F0502020204030204" pitchFamily="34" charset="0"/>
                <a:cs typeface="Times New Roman" panose="02020603050405020304" pitchFamily="18" charset="0"/>
              </a:rPr>
              <a:t>Evindeki olanaklardan yoksun olan ve çadır kentlerde yaşayan ailelerin gündelik yaşamını sürdürebilmesi için yemek, temizlik gibi işler çok zor şartlarda, kadınlara kalmıştır. Bu anlamda evini kaybetmek doğrudan bir kayıp ise, kadınların dolaylı kayıpları ev içi donanım, alt yapı ve ev dışında iş olanaklarının kaybolmasıdır. </a:t>
            </a:r>
          </a:p>
          <a:p>
            <a:pPr algn="just">
              <a:lnSpc>
                <a:spcPct val="115000"/>
              </a:lnSpc>
              <a:spcAft>
                <a:spcPts val="1000"/>
              </a:spcAft>
            </a:pPr>
            <a:r>
              <a:rPr lang="tr-TR" sz="7400" dirty="0">
                <a:latin typeface="+mj-lt"/>
                <a:ea typeface="Calibri" panose="020F0502020204030204" pitchFamily="34" charset="0"/>
                <a:cs typeface="Times New Roman" panose="02020603050405020304" pitchFamily="18" charset="0"/>
              </a:rPr>
              <a:t>Öte yandan,  ev eksenli çalışan kadınların bu ekonomik imkânlarını kaybetmesi, sosyal çevre desteğini, komşu akraba desteğini kaybetmesi,okulların kapanması ile çocukların tüm sorumluluğunun kadınlara kalması, alt yapının yok olması ile soğukta ve çok kısıtlı olanaklarla ev halkının gündelik yaşamının hijyenik ve sağlıklı</a:t>
            </a:r>
            <a:r>
              <a:rPr lang="en-US" sz="7400" dirty="0">
                <a:latin typeface="+mj-lt"/>
                <a:ea typeface="Calibri" panose="020F0502020204030204" pitchFamily="34" charset="0"/>
                <a:cs typeface="Times New Roman" panose="02020603050405020304" pitchFamily="18" charset="0"/>
              </a:rPr>
              <a:t> </a:t>
            </a:r>
            <a:r>
              <a:rPr lang="tr-TR" sz="7400" dirty="0">
                <a:latin typeface="+mj-lt"/>
                <a:ea typeface="Calibri" panose="020F0502020204030204" pitchFamily="34" charset="0"/>
                <a:cs typeface="Times New Roman" panose="02020603050405020304" pitchFamily="18" charset="0"/>
              </a:rPr>
              <a:t>olarak devam ettirebilmesinin sorumluluğunu taşımak gibi doğrudan olmayan sonuçları da vardır.</a:t>
            </a:r>
            <a:endParaRPr lang="en-US" sz="7400" dirty="0">
              <a:latin typeface="+mj-lt"/>
              <a:ea typeface="Calibri" panose="020F0502020204030204" pitchFamily="34" charset="0"/>
              <a:cs typeface="Times New Roman" panose="02020603050405020304" pitchFamily="18" charset="0"/>
            </a:endParaRPr>
          </a:p>
          <a:p>
            <a:endParaRPr lang="en-US" dirty="0"/>
          </a:p>
          <a:p>
            <a:pPr marL="0" indent="0">
              <a:buNone/>
            </a:pPr>
            <a:r>
              <a:rPr lang="tr-TR" dirty="0"/>
              <a:t> </a:t>
            </a:r>
            <a:endParaRPr lang="en-US" dirty="0"/>
          </a:p>
        </p:txBody>
      </p:sp>
    </p:spTree>
    <p:extLst>
      <p:ext uri="{BB962C8B-B14F-4D97-AF65-F5344CB8AC3E}">
        <p14:creationId xmlns:p14="http://schemas.microsoft.com/office/powerpoint/2010/main" val="4163702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4AB73-B3CE-4D37-B920-0F39A914E203}"/>
              </a:ext>
            </a:extLst>
          </p:cNvPr>
          <p:cNvSpPr>
            <a:spLocks noGrp="1"/>
          </p:cNvSpPr>
          <p:nvPr>
            <p:ph type="title"/>
          </p:nvPr>
        </p:nvSpPr>
        <p:spPr>
          <a:xfrm>
            <a:off x="677334" y="609599"/>
            <a:ext cx="8596668" cy="978569"/>
          </a:xfrm>
        </p:spPr>
        <p:txBody>
          <a:bodyPr>
            <a:normAutofit fontScale="90000"/>
          </a:bodyPr>
          <a:lstStyle/>
          <a:p>
            <a:r>
              <a:rPr lang="en-US" dirty="0" err="1"/>
              <a:t>Toplumsal</a:t>
            </a:r>
            <a:r>
              <a:rPr lang="en-US" dirty="0"/>
              <a:t> </a:t>
            </a:r>
            <a:r>
              <a:rPr lang="en-US" dirty="0" err="1"/>
              <a:t>Kırılganlığın</a:t>
            </a:r>
            <a:r>
              <a:rPr lang="en-US" dirty="0"/>
              <a:t> </a:t>
            </a:r>
            <a:r>
              <a:rPr lang="en-US" dirty="0" err="1"/>
              <a:t>arkasındaki</a:t>
            </a:r>
            <a:r>
              <a:rPr lang="en-US" dirty="0"/>
              <a:t> </a:t>
            </a:r>
            <a:r>
              <a:rPr lang="en-US" dirty="0" err="1"/>
              <a:t>bir</a:t>
            </a:r>
            <a:r>
              <a:rPr lang="en-US" dirty="0"/>
              <a:t> </a:t>
            </a:r>
            <a:r>
              <a:rPr lang="en-US" dirty="0" err="1"/>
              <a:t>başka</a:t>
            </a:r>
            <a:r>
              <a:rPr lang="en-US" dirty="0"/>
              <a:t> </a:t>
            </a:r>
            <a:r>
              <a:rPr lang="en-US" dirty="0" err="1"/>
              <a:t>faktör</a:t>
            </a:r>
            <a:r>
              <a:rPr lang="en-US" dirty="0"/>
              <a:t>  : </a:t>
            </a:r>
            <a:r>
              <a:rPr lang="en-US" dirty="0" err="1"/>
              <a:t>sağlıklı</a:t>
            </a:r>
            <a:r>
              <a:rPr lang="en-US" dirty="0"/>
              <a:t> </a:t>
            </a:r>
            <a:r>
              <a:rPr lang="en-US" dirty="0" err="1"/>
              <a:t>toplum</a:t>
            </a:r>
            <a:endParaRPr lang="en-US" dirty="0"/>
          </a:p>
        </p:txBody>
      </p:sp>
      <p:sp>
        <p:nvSpPr>
          <p:cNvPr id="3" name="Content Placeholder 2">
            <a:extLst>
              <a:ext uri="{FF2B5EF4-FFF2-40B4-BE49-F238E27FC236}">
                <a16:creationId xmlns:a16="http://schemas.microsoft.com/office/drawing/2014/main" id="{7C650EDD-1AFF-4679-A7C0-15BB9E21F78B}"/>
              </a:ext>
            </a:extLst>
          </p:cNvPr>
          <p:cNvSpPr>
            <a:spLocks noGrp="1"/>
          </p:cNvSpPr>
          <p:nvPr>
            <p:ph idx="1"/>
          </p:nvPr>
        </p:nvSpPr>
        <p:spPr>
          <a:xfrm>
            <a:off x="677334" y="1876927"/>
            <a:ext cx="8596668" cy="4164436"/>
          </a:xfrm>
        </p:spPr>
        <p:txBody>
          <a:bodyPr/>
          <a:lstStyle/>
          <a:p>
            <a:r>
              <a:rPr lang="en-US" dirty="0" err="1"/>
              <a:t>Sağlıklı</a:t>
            </a:r>
            <a:r>
              <a:rPr lang="en-US" dirty="0"/>
              <a:t> </a:t>
            </a:r>
            <a:r>
              <a:rPr lang="en-US" dirty="0" err="1"/>
              <a:t>toplum</a:t>
            </a:r>
            <a:r>
              <a:rPr lang="en-US" dirty="0"/>
              <a:t> : </a:t>
            </a:r>
            <a:r>
              <a:rPr lang="en-US" dirty="0" err="1"/>
              <a:t>sadece</a:t>
            </a:r>
            <a:r>
              <a:rPr lang="en-US" dirty="0"/>
              <a:t> </a:t>
            </a:r>
            <a:r>
              <a:rPr lang="en-US" dirty="0" err="1"/>
              <a:t>beden</a:t>
            </a:r>
            <a:r>
              <a:rPr lang="en-US" dirty="0"/>
              <a:t> </a:t>
            </a:r>
            <a:r>
              <a:rPr lang="en-US" dirty="0" err="1"/>
              <a:t>ve</a:t>
            </a:r>
            <a:r>
              <a:rPr lang="en-US" dirty="0"/>
              <a:t> </a:t>
            </a:r>
            <a:r>
              <a:rPr lang="en-US" dirty="0" err="1"/>
              <a:t>ruh</a:t>
            </a:r>
            <a:r>
              <a:rPr lang="en-US" dirty="0"/>
              <a:t> </a:t>
            </a:r>
            <a:r>
              <a:rPr lang="en-US" dirty="0" err="1"/>
              <a:t>sağlığı</a:t>
            </a:r>
            <a:r>
              <a:rPr lang="en-US" dirty="0"/>
              <a:t> </a:t>
            </a:r>
            <a:r>
              <a:rPr lang="en-US" dirty="0" err="1"/>
              <a:t>anlamında</a:t>
            </a:r>
            <a:r>
              <a:rPr lang="en-US" dirty="0"/>
              <a:t> </a:t>
            </a:r>
            <a:r>
              <a:rPr lang="en-US" dirty="0" err="1"/>
              <a:t>güçlü</a:t>
            </a:r>
            <a:r>
              <a:rPr lang="en-US" dirty="0"/>
              <a:t> </a:t>
            </a:r>
            <a:r>
              <a:rPr lang="en-US" dirty="0" err="1"/>
              <a:t>olmak</a:t>
            </a:r>
            <a:r>
              <a:rPr lang="en-US" dirty="0"/>
              <a:t> </a:t>
            </a:r>
            <a:r>
              <a:rPr lang="en-US" dirty="0" err="1"/>
              <a:t>demek</a:t>
            </a:r>
            <a:r>
              <a:rPr lang="en-US" dirty="0"/>
              <a:t> </a:t>
            </a:r>
            <a:r>
              <a:rPr lang="en-US" dirty="0" err="1"/>
              <a:t>değildir</a:t>
            </a:r>
            <a:r>
              <a:rPr lang="en-US" dirty="0"/>
              <a:t>.</a:t>
            </a:r>
          </a:p>
          <a:p>
            <a:r>
              <a:rPr lang="en-US" dirty="0"/>
              <a:t>Yeni </a:t>
            </a:r>
            <a:r>
              <a:rPr lang="en-US" dirty="0" err="1"/>
              <a:t>durumlara</a:t>
            </a:r>
            <a:r>
              <a:rPr lang="en-US" dirty="0"/>
              <a:t> </a:t>
            </a:r>
            <a:r>
              <a:rPr lang="en-US" dirty="0" err="1"/>
              <a:t>uyum</a:t>
            </a:r>
            <a:r>
              <a:rPr lang="en-US" dirty="0"/>
              <a:t> </a:t>
            </a:r>
            <a:r>
              <a:rPr lang="en-US" dirty="0" err="1"/>
              <a:t>sağlayabilme</a:t>
            </a:r>
            <a:r>
              <a:rPr lang="en-US" dirty="0"/>
              <a:t>, </a:t>
            </a:r>
            <a:r>
              <a:rPr lang="en-US" dirty="0" err="1"/>
              <a:t>strateji</a:t>
            </a:r>
            <a:r>
              <a:rPr lang="en-US" dirty="0"/>
              <a:t> </a:t>
            </a:r>
            <a:r>
              <a:rPr lang="en-US" dirty="0" err="1"/>
              <a:t>geliştirebilme</a:t>
            </a:r>
            <a:r>
              <a:rPr lang="en-US" dirty="0"/>
              <a:t>, </a:t>
            </a:r>
            <a:r>
              <a:rPr lang="en-US" dirty="0" err="1"/>
              <a:t>başa</a:t>
            </a:r>
            <a:r>
              <a:rPr lang="en-US" dirty="0"/>
              <a:t> </a:t>
            </a:r>
            <a:r>
              <a:rPr lang="en-US" dirty="0" err="1"/>
              <a:t>çıkma</a:t>
            </a:r>
            <a:r>
              <a:rPr lang="en-US" dirty="0"/>
              <a:t> </a:t>
            </a:r>
            <a:r>
              <a:rPr lang="en-US" dirty="0" err="1"/>
              <a:t>kapasitesine</a:t>
            </a:r>
            <a:r>
              <a:rPr lang="en-US" dirty="0"/>
              <a:t> </a:t>
            </a:r>
            <a:r>
              <a:rPr lang="en-US" dirty="0" err="1"/>
              <a:t>sahip</a:t>
            </a:r>
            <a:r>
              <a:rPr lang="en-US" dirty="0"/>
              <a:t> </a:t>
            </a:r>
            <a:r>
              <a:rPr lang="en-US" dirty="0" err="1"/>
              <a:t>olma</a:t>
            </a:r>
            <a:r>
              <a:rPr lang="en-US" dirty="0"/>
              <a:t> </a:t>
            </a:r>
            <a:r>
              <a:rPr lang="en-US" dirty="0" err="1"/>
              <a:t>gibi</a:t>
            </a:r>
            <a:r>
              <a:rPr lang="en-US" dirty="0"/>
              <a:t> </a:t>
            </a:r>
            <a:r>
              <a:rPr lang="en-US" dirty="0" err="1"/>
              <a:t>faktörler</a:t>
            </a:r>
            <a:endParaRPr lang="en-US" dirty="0"/>
          </a:p>
          <a:p>
            <a:endParaRPr lang="en-US" dirty="0"/>
          </a:p>
          <a:p>
            <a:r>
              <a:rPr lang="en-US" dirty="0" err="1"/>
              <a:t>Sağlıklı</a:t>
            </a:r>
            <a:r>
              <a:rPr lang="en-US" dirty="0"/>
              <a:t> </a:t>
            </a:r>
            <a:r>
              <a:rPr lang="en-US" dirty="0" err="1"/>
              <a:t>olma</a:t>
            </a:r>
            <a:r>
              <a:rPr lang="en-US" dirty="0"/>
              <a:t> </a:t>
            </a:r>
            <a:r>
              <a:rPr lang="en-US" dirty="0" err="1"/>
              <a:t>demek</a:t>
            </a:r>
            <a:r>
              <a:rPr lang="en-US" dirty="0"/>
              <a:t> </a:t>
            </a:r>
            <a:r>
              <a:rPr lang="en-US" dirty="0" err="1"/>
              <a:t>sağlığa</a:t>
            </a:r>
            <a:r>
              <a:rPr lang="en-US" dirty="0"/>
              <a:t> </a:t>
            </a:r>
            <a:r>
              <a:rPr lang="en-US" dirty="0" err="1"/>
              <a:t>erişebilme</a:t>
            </a:r>
            <a:r>
              <a:rPr lang="en-US" dirty="0"/>
              <a:t> </a:t>
            </a:r>
            <a:r>
              <a:rPr lang="en-US" dirty="0" err="1"/>
              <a:t>demek</a:t>
            </a:r>
            <a:r>
              <a:rPr lang="en-US" dirty="0"/>
              <a:t> </a:t>
            </a:r>
            <a:r>
              <a:rPr lang="en-US" dirty="0" err="1"/>
              <a:t>anlamına</a:t>
            </a:r>
            <a:r>
              <a:rPr lang="en-US" dirty="0"/>
              <a:t> da </a:t>
            </a:r>
            <a:r>
              <a:rPr lang="en-US" dirty="0" err="1"/>
              <a:t>gelir</a:t>
            </a:r>
            <a:endParaRPr lang="en-US" dirty="0"/>
          </a:p>
        </p:txBody>
      </p:sp>
    </p:spTree>
    <p:extLst>
      <p:ext uri="{BB962C8B-B14F-4D97-AF65-F5344CB8AC3E}">
        <p14:creationId xmlns:p14="http://schemas.microsoft.com/office/powerpoint/2010/main" val="882907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Afet nedir?</a:t>
            </a:r>
            <a:endParaRPr lang="en-US" dirty="0"/>
          </a:p>
        </p:txBody>
      </p:sp>
      <p:sp>
        <p:nvSpPr>
          <p:cNvPr id="3" name="Content Placeholder 2"/>
          <p:cNvSpPr>
            <a:spLocks noGrp="1"/>
          </p:cNvSpPr>
          <p:nvPr>
            <p:ph idx="1"/>
          </p:nvPr>
        </p:nvSpPr>
        <p:spPr/>
        <p:txBody>
          <a:bodyPr/>
          <a:lstStyle/>
          <a:p>
            <a:r>
              <a:rPr lang="tr-TR" dirty="0"/>
              <a:t>Afet   </a:t>
            </a:r>
            <a:r>
              <a:rPr lang="en-US" dirty="0"/>
              <a:t>"</a:t>
            </a:r>
            <a:r>
              <a:rPr lang="en-US" dirty="0" err="1"/>
              <a:t>toplumun</a:t>
            </a:r>
            <a:r>
              <a:rPr lang="en-US" dirty="0"/>
              <a:t> </a:t>
            </a:r>
            <a:r>
              <a:rPr lang="en-US" dirty="0" err="1"/>
              <a:t>olağan</a:t>
            </a:r>
            <a:r>
              <a:rPr lang="en-US" dirty="0"/>
              <a:t> </a:t>
            </a:r>
            <a:r>
              <a:rPr lang="en-US" dirty="0" err="1"/>
              <a:t>yaşam</a:t>
            </a:r>
            <a:r>
              <a:rPr lang="en-US" dirty="0"/>
              <a:t> </a:t>
            </a:r>
            <a:r>
              <a:rPr lang="en-US" dirty="0" err="1"/>
              <a:t>düzeyini</a:t>
            </a:r>
            <a:r>
              <a:rPr lang="en-US" dirty="0"/>
              <a:t> </a:t>
            </a:r>
            <a:r>
              <a:rPr lang="en-US" dirty="0" err="1"/>
              <a:t>bozan</a:t>
            </a:r>
            <a:r>
              <a:rPr lang="en-US" dirty="0"/>
              <a:t>, </a:t>
            </a:r>
            <a:r>
              <a:rPr lang="en-US" dirty="0" err="1"/>
              <a:t>toplumun</a:t>
            </a:r>
            <a:r>
              <a:rPr lang="en-US" dirty="0"/>
              <a:t> </a:t>
            </a:r>
            <a:r>
              <a:rPr lang="en-US" dirty="0" err="1"/>
              <a:t>yanıt</a:t>
            </a:r>
            <a:r>
              <a:rPr lang="en-US" dirty="0"/>
              <a:t> </a:t>
            </a:r>
            <a:r>
              <a:rPr lang="en-US" dirty="0" err="1"/>
              <a:t>verme</a:t>
            </a:r>
            <a:r>
              <a:rPr lang="en-US" dirty="0"/>
              <a:t> </a:t>
            </a:r>
            <a:r>
              <a:rPr lang="en-US" dirty="0" err="1"/>
              <a:t>ve</a:t>
            </a:r>
            <a:r>
              <a:rPr lang="en-US" dirty="0"/>
              <a:t> </a:t>
            </a:r>
            <a:r>
              <a:rPr lang="en-US" dirty="0" err="1"/>
              <a:t>uyum</a:t>
            </a:r>
            <a:r>
              <a:rPr lang="en-US" dirty="0"/>
              <a:t> </a:t>
            </a:r>
            <a:r>
              <a:rPr lang="en-US" dirty="0" err="1"/>
              <a:t>sağlama</a:t>
            </a:r>
            <a:r>
              <a:rPr lang="en-US" dirty="0"/>
              <a:t> </a:t>
            </a:r>
            <a:r>
              <a:rPr lang="en-US" dirty="0" err="1"/>
              <a:t>kapasitesini</a:t>
            </a:r>
            <a:r>
              <a:rPr lang="en-US" dirty="0"/>
              <a:t> </a:t>
            </a:r>
            <a:r>
              <a:rPr lang="en-US" dirty="0" err="1"/>
              <a:t>aşarak</a:t>
            </a:r>
            <a:r>
              <a:rPr lang="en-US" dirty="0"/>
              <a:t> </a:t>
            </a:r>
            <a:r>
              <a:rPr lang="en-US" dirty="0" err="1"/>
              <a:t>yardım</a:t>
            </a:r>
            <a:r>
              <a:rPr lang="en-US" dirty="0"/>
              <a:t> </a:t>
            </a:r>
            <a:r>
              <a:rPr lang="en-US" dirty="0" err="1"/>
              <a:t>gereksinimi</a:t>
            </a:r>
            <a:r>
              <a:rPr lang="en-US" dirty="0"/>
              <a:t> </a:t>
            </a:r>
            <a:r>
              <a:rPr lang="en-US" dirty="0" err="1"/>
              <a:t>doğuran</a:t>
            </a:r>
            <a:r>
              <a:rPr lang="en-US" dirty="0"/>
              <a:t>, can </a:t>
            </a:r>
            <a:r>
              <a:rPr lang="en-US" dirty="0" err="1"/>
              <a:t>ve</a:t>
            </a:r>
            <a:r>
              <a:rPr lang="en-US" dirty="0"/>
              <a:t> mal </a:t>
            </a:r>
            <a:r>
              <a:rPr lang="en-US" dirty="0" err="1"/>
              <a:t>kaybıyla</a:t>
            </a:r>
            <a:r>
              <a:rPr lang="en-US" dirty="0"/>
              <a:t> </a:t>
            </a:r>
            <a:r>
              <a:rPr lang="en-US" dirty="0" err="1"/>
              <a:t>sonuçlanan</a:t>
            </a:r>
            <a:r>
              <a:rPr lang="en-US" dirty="0"/>
              <a:t> </a:t>
            </a:r>
            <a:r>
              <a:rPr lang="en-US" dirty="0" err="1"/>
              <a:t>ekolojik</a:t>
            </a:r>
            <a:r>
              <a:rPr lang="en-US" dirty="0"/>
              <a:t> </a:t>
            </a:r>
            <a:r>
              <a:rPr lang="en-US" dirty="0" err="1"/>
              <a:t>ve</a:t>
            </a:r>
            <a:r>
              <a:rPr lang="en-US" dirty="0"/>
              <a:t> </a:t>
            </a:r>
            <a:r>
              <a:rPr lang="en-US" dirty="0" err="1"/>
              <a:t>teknolojik</a:t>
            </a:r>
            <a:r>
              <a:rPr lang="en-US" dirty="0"/>
              <a:t> </a:t>
            </a:r>
            <a:r>
              <a:rPr lang="en-US" dirty="0" err="1"/>
              <a:t>kaynaklı</a:t>
            </a:r>
            <a:r>
              <a:rPr lang="en-US" dirty="0"/>
              <a:t> </a:t>
            </a:r>
            <a:r>
              <a:rPr lang="en-US" dirty="0" err="1"/>
              <a:t>olaylar</a:t>
            </a:r>
            <a:r>
              <a:rPr lang="en-US" dirty="0"/>
              <a:t>" </a:t>
            </a:r>
            <a:r>
              <a:rPr lang="en-US" dirty="0" err="1"/>
              <a:t>olarak</a:t>
            </a:r>
            <a:r>
              <a:rPr lang="en-US" dirty="0"/>
              <a:t> </a:t>
            </a:r>
            <a:r>
              <a:rPr lang="tr-TR" u="sng" dirty="0"/>
              <a:t>ol</a:t>
            </a:r>
            <a:r>
              <a:rPr lang="en-US" u="sng" dirty="0" err="1"/>
              <a:t>ağandışı</a:t>
            </a:r>
            <a:r>
              <a:rPr lang="en-US" u="sng" dirty="0"/>
              <a:t> </a:t>
            </a:r>
            <a:r>
              <a:rPr lang="en-US" u="sng" dirty="0" err="1"/>
              <a:t>bir</a:t>
            </a:r>
            <a:r>
              <a:rPr lang="en-US" u="sng" dirty="0"/>
              <a:t> </a:t>
            </a:r>
            <a:r>
              <a:rPr lang="en-US" u="sng" dirty="0" err="1"/>
              <a:t>olay</a:t>
            </a:r>
            <a:r>
              <a:rPr lang="tr-TR" u="sng" dirty="0"/>
              <a:t> </a:t>
            </a:r>
            <a:r>
              <a:rPr lang="tr-TR" dirty="0"/>
              <a:t>olarak kabul edilmektedir. </a:t>
            </a:r>
            <a:endParaRPr lang="en-US" dirty="0"/>
          </a:p>
          <a:p>
            <a:r>
              <a:rPr lang="en-US" dirty="0" err="1"/>
              <a:t>Dünya</a:t>
            </a:r>
            <a:r>
              <a:rPr lang="en-US" dirty="0"/>
              <a:t> </a:t>
            </a:r>
            <a:r>
              <a:rPr lang="en-US" dirty="0" err="1"/>
              <a:t>Sağlık</a:t>
            </a:r>
            <a:r>
              <a:rPr lang="en-US" dirty="0"/>
              <a:t> </a:t>
            </a:r>
            <a:r>
              <a:rPr lang="en-US" dirty="0" err="1"/>
              <a:t>Örgütü</a:t>
            </a:r>
            <a:r>
              <a:rPr lang="en-US" dirty="0"/>
              <a:t>; </a:t>
            </a:r>
            <a:r>
              <a:rPr lang="en-US" dirty="0" err="1"/>
              <a:t>halk</a:t>
            </a:r>
            <a:r>
              <a:rPr lang="en-US" dirty="0"/>
              <a:t> </a:t>
            </a:r>
            <a:r>
              <a:rPr lang="en-US" dirty="0" err="1"/>
              <a:t>sağlığı</a:t>
            </a:r>
            <a:r>
              <a:rPr lang="en-US" dirty="0"/>
              <a:t> </a:t>
            </a:r>
            <a:r>
              <a:rPr lang="en-US" dirty="0" err="1"/>
              <a:t>üzerine</a:t>
            </a:r>
            <a:r>
              <a:rPr lang="en-US" dirty="0"/>
              <a:t> ani, </a:t>
            </a:r>
            <a:r>
              <a:rPr lang="en-US" dirty="0" err="1"/>
              <a:t>ciddi</a:t>
            </a:r>
            <a:r>
              <a:rPr lang="en-US" dirty="0"/>
              <a:t> </a:t>
            </a:r>
            <a:r>
              <a:rPr lang="en-US" dirty="0" err="1"/>
              <a:t>ve</a:t>
            </a:r>
            <a:r>
              <a:rPr lang="en-US" dirty="0"/>
              <a:t> </a:t>
            </a:r>
            <a:r>
              <a:rPr lang="en-US" dirty="0" err="1"/>
              <a:t>önceden</a:t>
            </a:r>
            <a:r>
              <a:rPr lang="en-US" dirty="0"/>
              <a:t> </a:t>
            </a:r>
            <a:r>
              <a:rPr lang="en-US" dirty="0" err="1"/>
              <a:t>öngörülemeyen</a:t>
            </a:r>
            <a:r>
              <a:rPr lang="en-US" dirty="0"/>
              <a:t> </a:t>
            </a:r>
            <a:r>
              <a:rPr lang="en-US" dirty="0" err="1"/>
              <a:t>etkileri</a:t>
            </a:r>
            <a:r>
              <a:rPr lang="en-US" dirty="0"/>
              <a:t> </a:t>
            </a:r>
            <a:r>
              <a:rPr lang="en-US" dirty="0" err="1"/>
              <a:t>olan</a:t>
            </a:r>
            <a:r>
              <a:rPr lang="en-US" dirty="0"/>
              <a:t> </a:t>
            </a:r>
            <a:r>
              <a:rPr lang="en-US" dirty="0" err="1"/>
              <a:t>durumları</a:t>
            </a:r>
            <a:r>
              <a:rPr lang="en-US" dirty="0"/>
              <a:t> </a:t>
            </a:r>
            <a:r>
              <a:rPr lang="en-US" dirty="0" err="1"/>
              <a:t>afet</a:t>
            </a:r>
            <a:r>
              <a:rPr lang="en-US" dirty="0"/>
              <a:t> </a:t>
            </a:r>
            <a:r>
              <a:rPr lang="en-US" dirty="0" err="1"/>
              <a:t>olarak</a:t>
            </a:r>
            <a:r>
              <a:rPr lang="en-US" dirty="0"/>
              <a:t> </a:t>
            </a:r>
            <a:r>
              <a:rPr lang="en-US" dirty="0" err="1"/>
              <a:t>tanımlamaktadır</a:t>
            </a:r>
            <a:r>
              <a:rPr lang="en-US" dirty="0"/>
              <a:t>. Bu </a:t>
            </a:r>
            <a:r>
              <a:rPr lang="en-US" dirty="0" err="1"/>
              <a:t>anlamda</a:t>
            </a:r>
            <a:r>
              <a:rPr lang="en-US" dirty="0"/>
              <a:t> son </a:t>
            </a:r>
            <a:r>
              <a:rPr lang="en-US" dirty="0" err="1"/>
              <a:t>yaşadığımız</a:t>
            </a:r>
            <a:r>
              <a:rPr lang="en-US" dirty="0"/>
              <a:t> </a:t>
            </a:r>
            <a:r>
              <a:rPr lang="en-US" dirty="0" err="1"/>
              <a:t>pandeminin</a:t>
            </a:r>
            <a:r>
              <a:rPr lang="en-US" dirty="0"/>
              <a:t> </a:t>
            </a:r>
            <a:r>
              <a:rPr lang="en-US" dirty="0" err="1"/>
              <a:t>toplumsal</a:t>
            </a:r>
            <a:r>
              <a:rPr lang="en-US" dirty="0"/>
              <a:t> </a:t>
            </a:r>
            <a:r>
              <a:rPr lang="en-US" dirty="0" err="1"/>
              <a:t>etkileri</a:t>
            </a:r>
            <a:r>
              <a:rPr lang="en-US" dirty="0"/>
              <a:t> </a:t>
            </a:r>
            <a:r>
              <a:rPr lang="en-US" dirty="0" err="1"/>
              <a:t>büyük</a:t>
            </a:r>
            <a:r>
              <a:rPr lang="en-US" dirty="0"/>
              <a:t> </a:t>
            </a:r>
            <a:r>
              <a:rPr lang="en-US" dirty="0" err="1"/>
              <a:t>olmuştur</a:t>
            </a:r>
            <a:r>
              <a:rPr lang="en-US" dirty="0"/>
              <a:t>.</a:t>
            </a:r>
            <a:endParaRPr lang="tr-TR" dirty="0"/>
          </a:p>
          <a:p>
            <a:r>
              <a:rPr lang="tr-TR" dirty="0"/>
              <a:t>Olağandışı bir olayın </a:t>
            </a:r>
            <a:r>
              <a:rPr lang="en-US" dirty="0" err="1"/>
              <a:t>afet</a:t>
            </a:r>
            <a:r>
              <a:rPr lang="en-US" dirty="0"/>
              <a:t> </a:t>
            </a:r>
            <a:r>
              <a:rPr lang="en-US" dirty="0" err="1"/>
              <a:t>olarak</a:t>
            </a:r>
            <a:r>
              <a:rPr lang="en-US" dirty="0"/>
              <a:t> </a:t>
            </a:r>
            <a:r>
              <a:rPr lang="en-US" dirty="0" err="1"/>
              <a:t>ele</a:t>
            </a:r>
            <a:r>
              <a:rPr lang="en-US" dirty="0"/>
              <a:t> </a:t>
            </a:r>
            <a:r>
              <a:rPr lang="en-US" dirty="0" err="1"/>
              <a:t>alınabilmesi</a:t>
            </a:r>
            <a:r>
              <a:rPr lang="en-US" dirty="0"/>
              <a:t> </a:t>
            </a:r>
            <a:r>
              <a:rPr lang="en-US" dirty="0" err="1"/>
              <a:t>için</a:t>
            </a:r>
            <a:r>
              <a:rPr lang="en-US" dirty="0"/>
              <a:t> </a:t>
            </a:r>
            <a:r>
              <a:rPr lang="en-US" dirty="0" err="1"/>
              <a:t>i</a:t>
            </a:r>
            <a:r>
              <a:rPr lang="en-US" dirty="0"/>
              <a:t>) </a:t>
            </a:r>
            <a:r>
              <a:rPr lang="en-US" dirty="0" err="1"/>
              <a:t>ekolojik</a:t>
            </a:r>
            <a:r>
              <a:rPr lang="en-US" dirty="0"/>
              <a:t> </a:t>
            </a:r>
            <a:r>
              <a:rPr lang="en-US" dirty="0" err="1"/>
              <a:t>dengenin</a:t>
            </a:r>
            <a:r>
              <a:rPr lang="en-US" dirty="0"/>
              <a:t> </a:t>
            </a:r>
            <a:r>
              <a:rPr lang="en-US" dirty="0" err="1"/>
              <a:t>bozulması</a:t>
            </a:r>
            <a:r>
              <a:rPr lang="en-US" dirty="0"/>
              <a:t>, ii) </a:t>
            </a:r>
            <a:r>
              <a:rPr lang="en-US" dirty="0" err="1"/>
              <a:t>olağan</a:t>
            </a:r>
            <a:r>
              <a:rPr lang="en-US" dirty="0"/>
              <a:t> </a:t>
            </a:r>
            <a:r>
              <a:rPr lang="en-US" dirty="0" err="1"/>
              <a:t>yaşamı</a:t>
            </a:r>
            <a:r>
              <a:rPr lang="en-US" dirty="0"/>
              <a:t> </a:t>
            </a:r>
            <a:r>
              <a:rPr lang="en-US" dirty="0" err="1"/>
              <a:t>ortadan</a:t>
            </a:r>
            <a:r>
              <a:rPr lang="en-US" dirty="0"/>
              <a:t> </a:t>
            </a:r>
            <a:r>
              <a:rPr lang="en-US" dirty="0" err="1"/>
              <a:t>kaldırması</a:t>
            </a:r>
            <a:r>
              <a:rPr lang="en-US" dirty="0"/>
              <a:t>, iii) can </a:t>
            </a:r>
            <a:r>
              <a:rPr lang="en-US" dirty="0" err="1"/>
              <a:t>ve</a:t>
            </a:r>
            <a:r>
              <a:rPr lang="en-US" dirty="0"/>
              <a:t> mal </a:t>
            </a:r>
            <a:r>
              <a:rPr lang="en-US" dirty="0" err="1"/>
              <a:t>kaybına</a:t>
            </a:r>
            <a:r>
              <a:rPr lang="en-US" dirty="0"/>
              <a:t> </a:t>
            </a:r>
            <a:r>
              <a:rPr lang="en-US" dirty="0" err="1"/>
              <a:t>neden</a:t>
            </a:r>
            <a:r>
              <a:rPr lang="en-US" dirty="0"/>
              <a:t> </a:t>
            </a:r>
            <a:r>
              <a:rPr lang="en-US" dirty="0" err="1"/>
              <a:t>olması</a:t>
            </a:r>
            <a:r>
              <a:rPr lang="en-US" dirty="0"/>
              <a:t>, iv) </a:t>
            </a:r>
            <a:r>
              <a:rPr lang="en-US" dirty="0" err="1"/>
              <a:t>toplumun</a:t>
            </a:r>
            <a:r>
              <a:rPr lang="en-US" dirty="0"/>
              <a:t> </a:t>
            </a:r>
            <a:r>
              <a:rPr lang="en-US" dirty="0" err="1"/>
              <a:t>reaksiyon</a:t>
            </a:r>
            <a:r>
              <a:rPr lang="en-US" dirty="0"/>
              <a:t>, </a:t>
            </a:r>
            <a:r>
              <a:rPr lang="en-US" dirty="0" err="1"/>
              <a:t>uyum</a:t>
            </a:r>
            <a:r>
              <a:rPr lang="en-US" dirty="0"/>
              <a:t> </a:t>
            </a:r>
            <a:r>
              <a:rPr lang="en-US" dirty="0" err="1"/>
              <a:t>ve</a:t>
            </a:r>
            <a:r>
              <a:rPr lang="en-US" dirty="0"/>
              <a:t> </a:t>
            </a:r>
            <a:r>
              <a:rPr lang="en-US" dirty="0" err="1"/>
              <a:t>baş</a:t>
            </a:r>
            <a:r>
              <a:rPr lang="en-US" dirty="0"/>
              <a:t> </a:t>
            </a:r>
            <a:r>
              <a:rPr lang="en-US" dirty="0" err="1"/>
              <a:t>edebilme</a:t>
            </a:r>
            <a:r>
              <a:rPr lang="en-US" dirty="0"/>
              <a:t> </a:t>
            </a:r>
            <a:r>
              <a:rPr lang="en-US" dirty="0" err="1"/>
              <a:t>gücünü</a:t>
            </a:r>
            <a:r>
              <a:rPr lang="en-US" dirty="0"/>
              <a:t> </a:t>
            </a:r>
            <a:r>
              <a:rPr lang="en-US" dirty="0" err="1"/>
              <a:t>aşması</a:t>
            </a:r>
            <a:r>
              <a:rPr lang="en-US" dirty="0"/>
              <a:t>, v) </a:t>
            </a:r>
            <a:r>
              <a:rPr lang="en-US" dirty="0" err="1"/>
              <a:t>dış</a:t>
            </a:r>
            <a:r>
              <a:rPr lang="en-US" dirty="0"/>
              <a:t> </a:t>
            </a:r>
            <a:r>
              <a:rPr lang="en-US" dirty="0" err="1"/>
              <a:t>yardıma</a:t>
            </a:r>
            <a:r>
              <a:rPr lang="en-US" dirty="0"/>
              <a:t> </a:t>
            </a:r>
            <a:r>
              <a:rPr lang="en-US" dirty="0" err="1"/>
              <a:t>gereksinim</a:t>
            </a:r>
            <a:r>
              <a:rPr lang="en-US" dirty="0"/>
              <a:t> </a:t>
            </a:r>
            <a:r>
              <a:rPr lang="en-US" dirty="0" err="1"/>
              <a:t>olması</a:t>
            </a:r>
            <a:r>
              <a:rPr lang="en-US" dirty="0"/>
              <a:t> </a:t>
            </a:r>
            <a:r>
              <a:rPr lang="en-US" dirty="0" err="1"/>
              <a:t>şeklinde</a:t>
            </a:r>
            <a:r>
              <a:rPr lang="en-US" dirty="0"/>
              <a:t> </a:t>
            </a:r>
            <a:r>
              <a:rPr lang="en-US" dirty="0" err="1"/>
              <a:t>özelli</a:t>
            </a:r>
            <a:r>
              <a:rPr lang="tr-TR" dirty="0"/>
              <a:t>kleri göstermesi düşünülür. </a:t>
            </a:r>
          </a:p>
          <a:p>
            <a:endParaRPr lang="en-US" dirty="0"/>
          </a:p>
        </p:txBody>
      </p:sp>
    </p:spTree>
    <p:extLst>
      <p:ext uri="{BB962C8B-B14F-4D97-AF65-F5344CB8AC3E}">
        <p14:creationId xmlns:p14="http://schemas.microsoft.com/office/powerpoint/2010/main" val="4199415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4375"/>
          </a:xfrm>
        </p:spPr>
        <p:txBody>
          <a:bodyPr/>
          <a:lstStyle/>
          <a:p>
            <a:r>
              <a:rPr lang="en-US" dirty="0" err="1"/>
              <a:t>Sonuç</a:t>
            </a:r>
            <a:r>
              <a:rPr lang="en-US" dirty="0"/>
              <a:t>: </a:t>
            </a:r>
            <a:r>
              <a:rPr lang="tr-TR" dirty="0"/>
              <a:t>dirençli toplum</a:t>
            </a:r>
            <a:endParaRPr lang="en-US" dirty="0"/>
          </a:p>
        </p:txBody>
      </p:sp>
      <p:sp>
        <p:nvSpPr>
          <p:cNvPr id="3" name="Content Placeholder 2"/>
          <p:cNvSpPr>
            <a:spLocks noGrp="1"/>
          </p:cNvSpPr>
          <p:nvPr>
            <p:ph idx="1"/>
          </p:nvPr>
        </p:nvSpPr>
        <p:spPr>
          <a:xfrm>
            <a:off x="838200" y="1231900"/>
            <a:ext cx="10515600" cy="4945063"/>
          </a:xfrm>
        </p:spPr>
        <p:txBody>
          <a:bodyPr>
            <a:normAutofit/>
          </a:bodyPr>
          <a:lstStyle/>
          <a:p>
            <a:r>
              <a:rPr lang="tr-TR" dirty="0"/>
              <a:t>Toplumsal direnç  </a:t>
            </a:r>
            <a:r>
              <a:rPr lang="en-US" dirty="0"/>
              <a:t>:  </a:t>
            </a:r>
            <a:r>
              <a:rPr lang="tr-TR" dirty="0"/>
              <a:t>risk karşısında toplumda yaşanabilecek stresle başa çıkabilme, uyum, iyi olma hali ve kapasite</a:t>
            </a:r>
            <a:r>
              <a:rPr lang="en-US" dirty="0" err="1"/>
              <a:t>yi</a:t>
            </a:r>
            <a:r>
              <a:rPr lang="en-US" dirty="0"/>
              <a:t> </a:t>
            </a:r>
            <a:r>
              <a:rPr lang="en-US" dirty="0" err="1"/>
              <a:t>arttırma</a:t>
            </a:r>
            <a:r>
              <a:rPr lang="en-US" dirty="0"/>
              <a:t> </a:t>
            </a:r>
            <a:r>
              <a:rPr lang="tr-TR" dirty="0"/>
              <a:t>gibi dinamiklerin iyi anlaşılmasını gerektirir. </a:t>
            </a:r>
          </a:p>
          <a:p>
            <a:r>
              <a:rPr lang="tr-TR" dirty="0"/>
              <a:t>Toplumsal dirençlilik için risk durumunda uyum kapasiteleri ile ilgili olabilecek sosyal ağları ortaya çıkarmak önemlidir. </a:t>
            </a:r>
            <a:r>
              <a:rPr lang="en-US" dirty="0" err="1"/>
              <a:t>Toplumsal</a:t>
            </a:r>
            <a:r>
              <a:rPr lang="en-US" dirty="0"/>
              <a:t> </a:t>
            </a:r>
            <a:r>
              <a:rPr lang="en-US" dirty="0" err="1"/>
              <a:t>dirençlilik</a:t>
            </a:r>
            <a:r>
              <a:rPr lang="en-US" dirty="0"/>
              <a:t> </a:t>
            </a:r>
            <a:r>
              <a:rPr lang="en-US" dirty="0" err="1"/>
              <a:t>için</a:t>
            </a:r>
            <a:r>
              <a:rPr lang="en-US" dirty="0"/>
              <a:t> </a:t>
            </a:r>
            <a:r>
              <a:rPr lang="en-US" dirty="0" err="1"/>
              <a:t>saglıklı</a:t>
            </a:r>
            <a:r>
              <a:rPr lang="en-US" dirty="0"/>
              <a:t> </a:t>
            </a:r>
            <a:r>
              <a:rPr lang="en-US" dirty="0" err="1"/>
              <a:t>bir</a:t>
            </a:r>
            <a:r>
              <a:rPr lang="en-US" dirty="0"/>
              <a:t> </a:t>
            </a:r>
            <a:r>
              <a:rPr lang="en-US" dirty="0" err="1"/>
              <a:t>toplum</a:t>
            </a:r>
            <a:r>
              <a:rPr lang="en-US" dirty="0"/>
              <a:t> </a:t>
            </a:r>
            <a:r>
              <a:rPr lang="en-US" dirty="0" err="1"/>
              <a:t>oluşturmak</a:t>
            </a:r>
            <a:r>
              <a:rPr lang="en-US" dirty="0"/>
              <a:t>  </a:t>
            </a:r>
          </a:p>
          <a:p>
            <a:r>
              <a:rPr lang="tr-TR" dirty="0"/>
              <a:t>Risk durumunda yaşam kalitesinin  yüksek tutulması hedefi de toplumsal direnç için önemlidir. </a:t>
            </a:r>
          </a:p>
        </p:txBody>
      </p:sp>
    </p:spTree>
    <p:extLst>
      <p:ext uri="{BB962C8B-B14F-4D97-AF65-F5344CB8AC3E}">
        <p14:creationId xmlns:p14="http://schemas.microsoft.com/office/powerpoint/2010/main" val="822406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Eskişehir çalışması </a:t>
            </a:r>
            <a:endParaRPr lang="en-US" dirty="0"/>
          </a:p>
        </p:txBody>
      </p:sp>
      <p:sp>
        <p:nvSpPr>
          <p:cNvPr id="3" name="Content Placeholder 2"/>
          <p:cNvSpPr>
            <a:spLocks noGrp="1"/>
          </p:cNvSpPr>
          <p:nvPr>
            <p:ph idx="1"/>
          </p:nvPr>
        </p:nvSpPr>
        <p:spPr/>
        <p:txBody>
          <a:bodyPr/>
          <a:lstStyle/>
          <a:p>
            <a:r>
              <a:rPr lang="tr-TR" dirty="0"/>
              <a:t>Bütüncül ve entegre risk belirlenmesi</a:t>
            </a:r>
          </a:p>
          <a:p>
            <a:r>
              <a:rPr lang="tr-TR" dirty="0"/>
              <a:t>Eskişehir Odunpazarı ilçesinde 3000 hanehalkından sosyal veri, bian verisi, zemin verisi ve Ulaşım verisi toplanarak GBS ile birlestirilerek elde edilen bütüncül interdisipliner bilgi</a:t>
            </a:r>
            <a:endParaRPr lang="en-US" dirty="0"/>
          </a:p>
        </p:txBody>
      </p:sp>
    </p:spTree>
    <p:extLst>
      <p:ext uri="{BB962C8B-B14F-4D97-AF65-F5344CB8AC3E}">
        <p14:creationId xmlns:p14="http://schemas.microsoft.com/office/powerpoint/2010/main" val="43230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324100" y="768350"/>
            <a:ext cx="7086919" cy="5315190"/>
          </a:xfrm>
          <a:prstGeom prst="rect">
            <a:avLst/>
          </a:prstGeom>
        </p:spPr>
      </p:pic>
    </p:spTree>
    <p:extLst>
      <p:ext uri="{BB962C8B-B14F-4D97-AF65-F5344CB8AC3E}">
        <p14:creationId xmlns:p14="http://schemas.microsoft.com/office/powerpoint/2010/main" val="4065820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r>
              <a:rPr lang="tr-TR" dirty="0"/>
              <a:t>2020-2023 İstanbul Çalışması: bir başka örnek afet risklerinin kentli yoksul gruplar için nasıl azaltılabileceği</a:t>
            </a:r>
            <a:br>
              <a:rPr lang="en-US" dirty="0"/>
            </a:br>
            <a:r>
              <a:rPr lang="tr-TR" sz="2700" dirty="0">
                <a:effectLst/>
                <a:latin typeface="Calibri" panose="020F0502020204030204" pitchFamily="34" charset="0"/>
                <a:ea typeface="Times New Roman" panose="02020603050405020304" pitchFamily="18" charset="0"/>
                <a:cs typeface="Times New Roman" panose="02020603050405020304" pitchFamily="18" charset="0"/>
              </a:rPr>
              <a:t>İstanbul Büyük Şehir Belediyesi Afet Odaklı Sosyal Hasar Görebilirlik Analizi</a:t>
            </a:r>
            <a:br>
              <a:rPr lang="en-US" sz="2700" dirty="0">
                <a:effectLst/>
                <a:latin typeface="Times New Roman" panose="02020603050405020304" pitchFamily="18" charset="0"/>
                <a:ea typeface="Times New Roman" panose="02020603050405020304" pitchFamily="18" charset="0"/>
              </a:rPr>
            </a:br>
            <a:endParaRPr lang="en-US" sz="2700" dirty="0"/>
          </a:p>
        </p:txBody>
      </p:sp>
      <p:sp>
        <p:nvSpPr>
          <p:cNvPr id="3" name="Content Placeholder 2"/>
          <p:cNvSpPr>
            <a:spLocks noGrp="1"/>
          </p:cNvSpPr>
          <p:nvPr>
            <p:ph idx="1"/>
          </p:nvPr>
        </p:nvSpPr>
        <p:spPr>
          <a:xfrm>
            <a:off x="838200" y="2095499"/>
            <a:ext cx="10515600" cy="4673601"/>
          </a:xfrm>
        </p:spPr>
        <p:txBody>
          <a:bodyPr>
            <a:normAutofit/>
          </a:bodyPr>
          <a:lstStyle/>
          <a:p>
            <a:r>
              <a:rPr lang="tr-TR" dirty="0"/>
              <a:t>Yerel ve merkezi yönetimler işbirliği ve farklı paydaş katılımı ile gerçekleşen çalışma </a:t>
            </a:r>
          </a:p>
          <a:p>
            <a:r>
              <a:rPr lang="tr-TR" dirty="0"/>
              <a:t>Halk kesimleri, belediye, afetle ilgili çalışan yerel merkezi kurumlar, özel sektöre, sivil toplum kurumları, üniversiteler beraber çalışarak ortaya bir bilgi çıkarıyorlar</a:t>
            </a:r>
          </a:p>
          <a:p>
            <a:r>
              <a:rPr lang="tr-TR" dirty="0"/>
              <a:t>Katılım, ortak ve disiplinlerarası bilgi üretimi, deneyim paylaşımı orta</a:t>
            </a:r>
            <a:r>
              <a:rPr lang="en-US" dirty="0"/>
              <a:t>k</a:t>
            </a:r>
            <a:r>
              <a:rPr lang="tr-TR" dirty="0"/>
              <a:t> akla varabilme </a:t>
            </a:r>
          </a:p>
          <a:p>
            <a:r>
              <a:rPr lang="tr-TR" dirty="0"/>
              <a:t>Farklı kültürler ve bölgelerin farklı deneyimleri</a:t>
            </a:r>
          </a:p>
          <a:p>
            <a:r>
              <a:rPr lang="tr-TR" dirty="0"/>
              <a:t>Çoklu afet risklerini göz önüne alma</a:t>
            </a:r>
          </a:p>
          <a:p>
            <a:r>
              <a:rPr lang="tr-TR" dirty="0"/>
              <a:t>Bütün bulguların arazi kullanımı ve mekansal planlama ve politikalara etkisini sağlama</a:t>
            </a:r>
            <a:endParaRPr lang="en-US" dirty="0"/>
          </a:p>
        </p:txBody>
      </p:sp>
    </p:spTree>
    <p:extLst>
      <p:ext uri="{BB962C8B-B14F-4D97-AF65-F5344CB8AC3E}">
        <p14:creationId xmlns:p14="http://schemas.microsoft.com/office/powerpoint/2010/main" val="318192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A9151-E998-45EF-BA94-23DC0064A1DC}"/>
              </a:ext>
            </a:extLst>
          </p:cNvPr>
          <p:cNvSpPr>
            <a:spLocks noGrp="1"/>
          </p:cNvSpPr>
          <p:nvPr>
            <p:ph type="title"/>
          </p:nvPr>
        </p:nvSpPr>
        <p:spPr>
          <a:xfrm>
            <a:off x="677334" y="609600"/>
            <a:ext cx="8596668" cy="776438"/>
          </a:xfrm>
        </p:spPr>
        <p:txBody>
          <a:bodyPr>
            <a:noAutofit/>
          </a:bodyPr>
          <a:lstStyle/>
          <a:p>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Çalışmada</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kullanılan</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anket</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formu</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şu</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temel</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alanları</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dikkate</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almıştır</a:t>
            </a:r>
            <a:endParaRPr lang="en-US" sz="2800" dirty="0">
              <a:solidFill>
                <a:schemeClr val="tx1"/>
              </a:solidFill>
            </a:endParaRPr>
          </a:p>
        </p:txBody>
      </p:sp>
      <p:sp>
        <p:nvSpPr>
          <p:cNvPr id="3" name="Content Placeholder 2">
            <a:extLst>
              <a:ext uri="{FF2B5EF4-FFF2-40B4-BE49-F238E27FC236}">
                <a16:creationId xmlns:a16="http://schemas.microsoft.com/office/drawing/2014/main" id="{86AF92BA-32BD-483D-A489-D75A123F5BE9}"/>
              </a:ext>
            </a:extLst>
          </p:cNvPr>
          <p:cNvSpPr>
            <a:spLocks noGrp="1"/>
          </p:cNvSpPr>
          <p:nvPr>
            <p:ph idx="1"/>
          </p:nvPr>
        </p:nvSpPr>
        <p:spPr>
          <a:xfrm>
            <a:off x="677334" y="1944303"/>
            <a:ext cx="8596668" cy="4097059"/>
          </a:xfrm>
        </p:spPr>
        <p:txBody>
          <a:bodyPr/>
          <a:lstStyle/>
          <a:p>
            <a:pPr marR="0" lvl="0"/>
            <a:r>
              <a:rPr lang="tr-TR" dirty="0"/>
              <a:t>Hanenin demografik yapısı</a:t>
            </a:r>
            <a:endParaRPr lang="en-US" dirty="0"/>
          </a:p>
          <a:p>
            <a:pPr marR="0" lvl="0"/>
            <a:r>
              <a:rPr lang="tr-TR" dirty="0"/>
              <a:t>Engellilik ve özel tedavi durumu</a:t>
            </a:r>
            <a:endParaRPr lang="en-US" dirty="0"/>
          </a:p>
          <a:p>
            <a:pPr marR="0" lvl="0"/>
            <a:r>
              <a:rPr lang="tr-TR" dirty="0"/>
              <a:t>Sağlık hizmetlerine erişim</a:t>
            </a:r>
            <a:endParaRPr lang="en-US" dirty="0"/>
          </a:p>
          <a:p>
            <a:pPr marR="0" lvl="0"/>
            <a:r>
              <a:rPr lang="tr-TR" dirty="0"/>
              <a:t>Eğitim durumu</a:t>
            </a:r>
            <a:endParaRPr lang="en-US" dirty="0"/>
          </a:p>
          <a:p>
            <a:pPr marR="0" lvl="0"/>
            <a:r>
              <a:rPr lang="tr-TR" dirty="0"/>
              <a:t>Ekonomik durum</a:t>
            </a:r>
            <a:endParaRPr lang="en-US" dirty="0"/>
          </a:p>
          <a:p>
            <a:pPr marR="0" lvl="0"/>
            <a:r>
              <a:rPr lang="tr-TR" dirty="0"/>
              <a:t>Hareket kabiliyeti</a:t>
            </a:r>
            <a:endParaRPr lang="en-US" dirty="0"/>
          </a:p>
          <a:p>
            <a:r>
              <a:rPr lang="en-US" dirty="0" err="1"/>
              <a:t>Toplumsal</a:t>
            </a:r>
            <a:r>
              <a:rPr lang="en-US" dirty="0"/>
              <a:t> </a:t>
            </a:r>
            <a:r>
              <a:rPr lang="en-US" dirty="0" err="1"/>
              <a:t>hazırlık</a:t>
            </a:r>
            <a:r>
              <a:rPr lang="en-US" dirty="0"/>
              <a:t> </a:t>
            </a:r>
          </a:p>
        </p:txBody>
      </p:sp>
    </p:spTree>
    <p:extLst>
      <p:ext uri="{BB962C8B-B14F-4D97-AF65-F5344CB8AC3E}">
        <p14:creationId xmlns:p14="http://schemas.microsoft.com/office/powerpoint/2010/main" val="1341370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A576B-C5BC-4FF9-9FF0-DC737D02500F}"/>
              </a:ext>
            </a:extLst>
          </p:cNvPr>
          <p:cNvSpPr>
            <a:spLocks noGrp="1"/>
          </p:cNvSpPr>
          <p:nvPr>
            <p:ph type="title"/>
          </p:nvPr>
        </p:nvSpPr>
        <p:spPr>
          <a:xfrm>
            <a:off x="677334" y="609600"/>
            <a:ext cx="8596668" cy="824564"/>
          </a:xfrm>
        </p:spPr>
        <p:txBody>
          <a:bodyPr>
            <a:normAutofit fontScale="90000"/>
          </a:bodyPr>
          <a:lstStyle/>
          <a:p>
            <a:r>
              <a:rPr lang="tr-TR" b="1" dirty="0">
                <a:latin typeface="Calibri" panose="020F0502020204030204" pitchFamily="34" charset="0"/>
                <a:ea typeface="Times New Roman" panose="02020603050405020304" pitchFamily="18" charset="0"/>
                <a:cs typeface="Times New Roman" panose="02020603050405020304" pitchFamily="18" charset="0"/>
              </a:rPr>
              <a:t>Çalışmanın sonuçları:</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8EC02A6-028C-4241-A75C-5A204843BED8}"/>
              </a:ext>
            </a:extLst>
          </p:cNvPr>
          <p:cNvSpPr>
            <a:spLocks noGrp="1"/>
          </p:cNvSpPr>
          <p:nvPr>
            <p:ph idx="1"/>
          </p:nvPr>
        </p:nvSpPr>
        <p:spPr>
          <a:xfrm>
            <a:off x="484828" y="1260909"/>
            <a:ext cx="8596668" cy="5486400"/>
          </a:xfrm>
        </p:spPr>
        <p:txBody>
          <a:bodyPr>
            <a:normAutofit fontScale="77500" lnSpcReduction="20000"/>
          </a:bodyPr>
          <a:lstStyle/>
          <a:p>
            <a:pPr marR="0" lvl="0"/>
            <a:r>
              <a:rPr lang="tr-TR" sz="2100" dirty="0"/>
              <a:t>Araştırma grubunun çoğunlukla çekirdek aile yapısına sahip olduğu ve bunun kırılganlığı azaltıcı yönde olduğu,</a:t>
            </a:r>
            <a:endParaRPr lang="en-US" sz="2100" dirty="0"/>
          </a:p>
          <a:p>
            <a:pPr marR="0" lvl="0"/>
            <a:r>
              <a:rPr lang="tr-TR" sz="2100" dirty="0"/>
              <a:t>Hanelerde engelli ve bakıma muhtaç yaşlının az olması da demografik kırılganlık seviyelerini düşüren olumlu bir bileşen olduğu,</a:t>
            </a:r>
            <a:endParaRPr lang="en-US" sz="2100" dirty="0"/>
          </a:p>
          <a:p>
            <a:pPr marR="0" lvl="0"/>
            <a:r>
              <a:rPr lang="tr-TR" sz="2100" dirty="0"/>
              <a:t>Eğitim açısından araştırma grubunun çoğunlukla kısa eğitimli –ilkokul düzeyi- olduğu ve kırılganlığı artırıcı bir bileşen olarak değerlendirildiği,</a:t>
            </a:r>
            <a:endParaRPr lang="en-US" sz="2100" dirty="0"/>
          </a:p>
          <a:p>
            <a:pPr marR="0" lvl="0"/>
            <a:r>
              <a:rPr lang="tr-TR" sz="2100" dirty="0"/>
              <a:t>Sağlık hizmetlerine erişim (sağlık kuruluşlarına yakınlık) ve idari koşullar (sosyal güvence sahipliği) açısından </a:t>
            </a:r>
            <a:r>
              <a:rPr lang="en-US" sz="2100" dirty="0" err="1"/>
              <a:t>görece</a:t>
            </a:r>
            <a:r>
              <a:rPr lang="en-US" sz="2100" dirty="0"/>
              <a:t> </a:t>
            </a:r>
            <a:r>
              <a:rPr lang="tr-TR" sz="2100" dirty="0"/>
              <a:t>iyi bir seviyede olduğu,</a:t>
            </a:r>
            <a:endParaRPr lang="en-US" sz="2100" dirty="0"/>
          </a:p>
          <a:p>
            <a:pPr marR="0" lvl="0"/>
            <a:r>
              <a:rPr lang="tr-TR" sz="2100" dirty="0"/>
              <a:t>Örneklemdeki hanelerin %18.4’ünün İstanbul ili medyan gelirinin %60’ından daha az gelir elde ettiği ve her beş haneden birinin düşük gelirli olduğu ve ekonomik açıdan kırılganlık seviyelerinin yüksek olduğu</a:t>
            </a:r>
            <a:endParaRPr lang="en-US" sz="2100" dirty="0"/>
          </a:p>
          <a:p>
            <a:pPr marR="0" lvl="0"/>
            <a:r>
              <a:rPr lang="tr-TR" sz="2100" dirty="0"/>
              <a:t>Gelir düzeyi ile eğitim düzeyi arasındaki korelasyonun yüksek olduğu ve buna bağlı olarak düşük eğitimli-yoksul-deprem hakkında daha az bilgi sahibi olma durumunun çakışmakta olduğu ve bunlarla birlikte kırılganlık seviyesinin yükseldiği,</a:t>
            </a:r>
            <a:endParaRPr lang="en-US" sz="2100" dirty="0"/>
          </a:p>
          <a:p>
            <a:pPr marR="0" lvl="0"/>
            <a:r>
              <a:rPr lang="tr-TR" sz="2100" dirty="0"/>
              <a:t>Hanelerin %13.8’inde en az bir işsiz birey bulunduğu ve bu hanelerin kırılganlık seviyelerinin yükseldiği,</a:t>
            </a:r>
            <a:endParaRPr lang="en-US" sz="2100" dirty="0"/>
          </a:p>
          <a:p>
            <a:pPr marR="0" lvl="0"/>
            <a:r>
              <a:rPr lang="tr-TR" sz="2100" dirty="0"/>
              <a:t>Hanelerin %55.7’sinin oturulan evin mülküne sahip olduğu bu sahiplik oranının kırılganlığı azaltıcı yönde olduğu,</a:t>
            </a:r>
            <a:endParaRPr lang="en-US" sz="2100" dirty="0"/>
          </a:p>
          <a:p>
            <a:pPr marR="0" lvl="0"/>
            <a:r>
              <a:rPr lang="tr-TR" sz="2100" dirty="0"/>
              <a:t>Hanelerin acil durumda kullanılmak üzere bir birimlerinin olmadığı (%80 oranında) bu durumun kırılganlığı yükseltme eğilimin olduğu tespit edilmiştir. </a:t>
            </a:r>
            <a:endParaRPr lang="en-US" sz="2100" dirty="0"/>
          </a:p>
          <a:p>
            <a:pPr marR="0"/>
            <a:r>
              <a:rPr lang="tr-TR" sz="2100" dirty="0"/>
              <a:t> </a:t>
            </a:r>
            <a:endParaRPr lang="en-US" sz="2100" dirty="0"/>
          </a:p>
          <a:p>
            <a:endParaRPr lang="en-US" dirty="0"/>
          </a:p>
        </p:txBody>
      </p:sp>
    </p:spTree>
    <p:extLst>
      <p:ext uri="{BB962C8B-B14F-4D97-AF65-F5344CB8AC3E}">
        <p14:creationId xmlns:p14="http://schemas.microsoft.com/office/powerpoint/2010/main" val="269855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9FF1F5-A567-44A1-BBE8-6A0D59D4171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122485" y="203200"/>
            <a:ext cx="9308469" cy="6583680"/>
          </a:xfrm>
          <a:prstGeom prst="rect">
            <a:avLst/>
          </a:prstGeom>
        </p:spPr>
      </p:pic>
    </p:spTree>
    <p:extLst>
      <p:ext uri="{BB962C8B-B14F-4D97-AF65-F5344CB8AC3E}">
        <p14:creationId xmlns:p14="http://schemas.microsoft.com/office/powerpoint/2010/main" val="95644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Sonuç yerine</a:t>
            </a:r>
            <a:endParaRPr lang="en-US" dirty="0"/>
          </a:p>
        </p:txBody>
      </p:sp>
      <p:sp>
        <p:nvSpPr>
          <p:cNvPr id="3" name="Content Placeholder 2"/>
          <p:cNvSpPr>
            <a:spLocks noGrp="1"/>
          </p:cNvSpPr>
          <p:nvPr>
            <p:ph idx="1"/>
          </p:nvPr>
        </p:nvSpPr>
        <p:spPr>
          <a:xfrm>
            <a:off x="838200" y="1825624"/>
            <a:ext cx="10515600" cy="4905375"/>
          </a:xfrm>
        </p:spPr>
        <p:txBody>
          <a:bodyPr>
            <a:normAutofit/>
          </a:bodyPr>
          <a:lstStyle/>
          <a:p>
            <a:r>
              <a:rPr lang="tr-TR" dirty="0"/>
              <a:t>Doğal olaylar olağan bir durumdur. Ancak doğal olayları afete çeviren, olağan dışı olmasına neden olan ve riski yaratan toplumun doğal olayları anlama, algılama ve hazırlıklı olabilme kapasitesidir.</a:t>
            </a:r>
          </a:p>
          <a:p>
            <a:r>
              <a:rPr lang="tr-TR" dirty="0"/>
              <a:t>Toplumsal ve fiziksel olanı iyi anlamak ve beraber düşünmek, çoklu riskler çerçevesinde ve konuyu muldisipliner ele almak işin başlangıcıdır. </a:t>
            </a:r>
          </a:p>
          <a:p>
            <a:pPr algn="just">
              <a:lnSpc>
                <a:spcPct val="80000"/>
              </a:lnSpc>
            </a:pPr>
            <a:r>
              <a:rPr lang="tr-TR" altLang="en-US" dirty="0"/>
              <a:t>Basarılı bir risk yönetimi için bütüncül bir bakış açısı gereklidir. </a:t>
            </a:r>
            <a:endParaRPr lang="en-US" altLang="en-US" dirty="0"/>
          </a:p>
          <a:p>
            <a:pPr algn="just">
              <a:lnSpc>
                <a:spcPct val="80000"/>
              </a:lnSpc>
            </a:pPr>
            <a:r>
              <a:rPr lang="tr-TR" altLang="en-US" dirty="0"/>
              <a:t>Doğal olayların yaratacağı  r</a:t>
            </a:r>
            <a:r>
              <a:rPr lang="en-US" altLang="en-US" dirty="0" err="1"/>
              <a:t>isk</a:t>
            </a:r>
            <a:r>
              <a:rPr lang="tr-TR" altLang="en-US" dirty="0"/>
              <a:t>leri önceden  belirlemek, </a:t>
            </a:r>
            <a:r>
              <a:rPr lang="en-US" altLang="en-US" dirty="0"/>
              <a:t> </a:t>
            </a:r>
            <a:r>
              <a:rPr lang="tr-TR" altLang="en-US" dirty="0"/>
              <a:t>karar vericilerin sürdürülebilir planlama yapabilmesi için önemlidir. </a:t>
            </a:r>
            <a:r>
              <a:rPr lang="tr-TR" dirty="0"/>
              <a:t>Toplumsal dirençliliğin sağlanması bu risklerin etkilerinin belirlenmesi, anlaşılması ve önlemler alınması ile mümkün olabilir.   </a:t>
            </a:r>
            <a:endParaRPr lang="en-US" dirty="0"/>
          </a:p>
          <a:p>
            <a:pPr marL="0" indent="0" algn="just">
              <a:lnSpc>
                <a:spcPct val="80000"/>
              </a:lnSpc>
              <a:buNone/>
            </a:pPr>
            <a:endParaRPr lang="en-US" altLang="en-US" dirty="0"/>
          </a:p>
        </p:txBody>
      </p:sp>
    </p:spTree>
    <p:extLst>
      <p:ext uri="{BB962C8B-B14F-4D97-AF65-F5344CB8AC3E}">
        <p14:creationId xmlns:p14="http://schemas.microsoft.com/office/powerpoint/2010/main" val="10674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32FA2-83AF-4D8E-9E2E-B6DCC00F9E8E}"/>
              </a:ext>
            </a:extLst>
          </p:cNvPr>
          <p:cNvSpPr>
            <a:spLocks noGrp="1"/>
          </p:cNvSpPr>
          <p:nvPr>
            <p:ph type="title"/>
          </p:nvPr>
        </p:nvSpPr>
        <p:spPr>
          <a:xfrm>
            <a:off x="677334" y="609599"/>
            <a:ext cx="8596668" cy="2672615"/>
          </a:xfrm>
        </p:spPr>
        <p:txBody>
          <a:bodyPr>
            <a:normAutofit/>
          </a:bodyPr>
          <a:lstStyle/>
          <a:p>
            <a:r>
              <a:rPr lang="en-US" dirty="0"/>
              <a:t>                </a:t>
            </a:r>
            <a:br>
              <a:rPr lang="en-US" dirty="0"/>
            </a:br>
            <a:br>
              <a:rPr lang="en-US" dirty="0"/>
            </a:br>
            <a:r>
              <a:rPr lang="en-US" dirty="0"/>
              <a:t>                DİNLEDİĞİNİZ İÇİN   </a:t>
            </a:r>
            <a:br>
              <a:rPr lang="en-US" dirty="0"/>
            </a:br>
            <a:r>
              <a:rPr lang="en-US" dirty="0"/>
              <a:t>                  TEŞEKKÜRLER</a:t>
            </a:r>
          </a:p>
        </p:txBody>
      </p:sp>
    </p:spTree>
    <p:extLst>
      <p:ext uri="{BB962C8B-B14F-4D97-AF65-F5344CB8AC3E}">
        <p14:creationId xmlns:p14="http://schemas.microsoft.com/office/powerpoint/2010/main" val="130916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Ancak </a:t>
            </a:r>
            <a:endParaRPr lang="en-US" dirty="0"/>
          </a:p>
        </p:txBody>
      </p:sp>
      <p:sp>
        <p:nvSpPr>
          <p:cNvPr id="3" name="Content Placeholder 2"/>
          <p:cNvSpPr>
            <a:spLocks noGrp="1"/>
          </p:cNvSpPr>
          <p:nvPr>
            <p:ph idx="1"/>
          </p:nvPr>
        </p:nvSpPr>
        <p:spPr>
          <a:xfrm>
            <a:off x="838200" y="1463040"/>
            <a:ext cx="10515600" cy="4713923"/>
          </a:xfrm>
        </p:spPr>
        <p:txBody>
          <a:bodyPr>
            <a:normAutofit/>
          </a:bodyPr>
          <a:lstStyle/>
          <a:p>
            <a:pPr marL="0" indent="0">
              <a:buNone/>
            </a:pPr>
            <a:r>
              <a:rPr lang="tr-TR" dirty="0"/>
              <a:t>Doğada birçok doğal</a:t>
            </a:r>
            <a:r>
              <a:rPr lang="en-US" dirty="0"/>
              <a:t>,</a:t>
            </a:r>
            <a:r>
              <a:rPr lang="en-US" dirty="0" err="1"/>
              <a:t>ekolojik</a:t>
            </a:r>
            <a:r>
              <a:rPr lang="tr-TR" dirty="0"/>
              <a:t> olayın ortaya çıkması olasıdır, olağandır. </a:t>
            </a:r>
          </a:p>
          <a:p>
            <a:pPr marL="0" indent="0">
              <a:buNone/>
            </a:pPr>
            <a:r>
              <a:rPr lang="tr-TR" dirty="0"/>
              <a:t>Bu doğal olayların insan yaşamı için   «tehlike» yaratması olasıdır, olağandır. </a:t>
            </a:r>
          </a:p>
          <a:p>
            <a:pPr marL="0" indent="0">
              <a:buNone/>
            </a:pPr>
            <a:r>
              <a:rPr lang="tr-TR" dirty="0"/>
              <a:t>Olası, olağan bu tehlikelere karşı hazırlıklı olmak ve bu tehlikeleri kavramak  gereklidir.</a:t>
            </a:r>
          </a:p>
          <a:p>
            <a:pPr marL="0" indent="0">
              <a:buNone/>
            </a:pPr>
            <a:r>
              <a:rPr lang="tr-TR" dirty="0"/>
              <a:t>Tehlikeleri önceden bilerek, varsayarak  ona göre hazırlıklı olmak doğal olayların «afete dönüşme» ve olağan dışı bir durum yani afet yaratma olasılığını ortadan kaldırır. </a:t>
            </a:r>
          </a:p>
          <a:p>
            <a:pPr marL="0" indent="0">
              <a:buNone/>
            </a:pPr>
            <a:r>
              <a:rPr lang="tr-TR" dirty="0"/>
              <a:t>Bu anlamda deprem, heyelan, sel, taşkın,yangın, aşırı sıcak veya aşırı soğuk gibi günümüzde afetlere dönüşen olaylar olağandışı bir durum değil, doğal olayları ve yaratabilecekleri</a:t>
            </a:r>
            <a:endParaRPr lang="en-US" dirty="0"/>
          </a:p>
          <a:p>
            <a:pPr marL="0" indent="0">
              <a:buNone/>
            </a:pPr>
            <a:r>
              <a:rPr lang="en-US" dirty="0"/>
              <a:t>t</a:t>
            </a:r>
            <a:r>
              <a:rPr lang="tr-TR" dirty="0" err="1"/>
              <a:t>ehlikeleri</a:t>
            </a:r>
            <a:r>
              <a:rPr lang="tr-TR" dirty="0"/>
              <a:t> anlamamanın yarattığı  bir sonuçtur. Yani «doğal afet» diye bir durum söz konusu değildir. </a:t>
            </a:r>
          </a:p>
          <a:p>
            <a:endParaRPr lang="en-US" dirty="0"/>
          </a:p>
        </p:txBody>
      </p:sp>
    </p:spTree>
    <p:extLst>
      <p:ext uri="{BB962C8B-B14F-4D97-AF65-F5344CB8AC3E}">
        <p14:creationId xmlns:p14="http://schemas.microsoft.com/office/powerpoint/2010/main" val="2381553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Çok disiplinli yaklaşım gereksinimi</a:t>
            </a:r>
            <a:endParaRPr lang="en-US" dirty="0"/>
          </a:p>
        </p:txBody>
      </p:sp>
      <p:sp>
        <p:nvSpPr>
          <p:cNvPr id="3" name="Content Placeholder 2"/>
          <p:cNvSpPr>
            <a:spLocks noGrp="1"/>
          </p:cNvSpPr>
          <p:nvPr>
            <p:ph idx="1"/>
          </p:nvPr>
        </p:nvSpPr>
        <p:spPr>
          <a:xfrm>
            <a:off x="838200" y="1377862"/>
            <a:ext cx="10515600" cy="5480137"/>
          </a:xfrm>
        </p:spPr>
        <p:txBody>
          <a:bodyPr>
            <a:normAutofit/>
          </a:bodyPr>
          <a:lstStyle/>
          <a:p>
            <a:r>
              <a:rPr lang="tr-TR" dirty="0"/>
              <a:t>Afetler  bir yandan fiziksel ve altyapı kayıplarına yok açarken   aslında varolan toplumsal düzenin bozulmasına ve karmaşık </a:t>
            </a:r>
            <a:r>
              <a:rPr lang="en-US" dirty="0" err="1"/>
              <a:t>toplumsal</a:t>
            </a:r>
            <a:r>
              <a:rPr lang="en-US" dirty="0"/>
              <a:t> </a:t>
            </a:r>
            <a:r>
              <a:rPr lang="en-US" dirty="0" err="1"/>
              <a:t>olaylar</a:t>
            </a:r>
            <a:r>
              <a:rPr lang="tr-TR" dirty="0"/>
              <a:t>a ve toplumsal kayıplara da sebep olarak büyük sosyal etkilere de yol açabilirler.  </a:t>
            </a:r>
          </a:p>
          <a:p>
            <a:r>
              <a:rPr lang="tr-TR" dirty="0"/>
              <a:t>Doğal tehlikelerin afetlere döndüğü durumlarda çeşitli can, mal  kayıpları yaşanırken bir yandan da toplumsal</a:t>
            </a:r>
            <a:r>
              <a:rPr lang="en-US" dirty="0"/>
              <a:t> </a:t>
            </a:r>
            <a:r>
              <a:rPr lang="en-US" dirty="0" err="1"/>
              <a:t>çatışma</a:t>
            </a:r>
            <a:r>
              <a:rPr lang="tr-TR" dirty="0"/>
              <a:t>lar, çelişkiler ve </a:t>
            </a:r>
            <a:r>
              <a:rPr lang="en-US" dirty="0" err="1"/>
              <a:t>güvenlik</a:t>
            </a:r>
            <a:r>
              <a:rPr lang="en-US" dirty="0"/>
              <a:t> </a:t>
            </a:r>
            <a:r>
              <a:rPr lang="en-US" dirty="0" err="1"/>
              <a:t>açığı</a:t>
            </a:r>
            <a:r>
              <a:rPr lang="tr-TR" dirty="0"/>
              <a:t> gibi toplumsal riskler  ortaya çıkar.  </a:t>
            </a:r>
          </a:p>
          <a:p>
            <a:r>
              <a:rPr lang="tr-TR" dirty="0"/>
              <a:t>Afetler öncesinde varolan eşitsizlik ve sosyal kırılganlık  riski  afet sırasında ve sonrasında daha da derinleşir ve artar. </a:t>
            </a:r>
          </a:p>
          <a:p>
            <a:r>
              <a:rPr lang="en-US" dirty="0" err="1"/>
              <a:t>İnsanlar</a:t>
            </a:r>
            <a:r>
              <a:rPr lang="tr-TR" dirty="0"/>
              <a:t>ı</a:t>
            </a:r>
            <a:r>
              <a:rPr lang="en-US" dirty="0"/>
              <a:t> </a:t>
            </a:r>
            <a:r>
              <a:rPr lang="en-US" dirty="0" err="1"/>
              <a:t>afet</a:t>
            </a:r>
            <a:r>
              <a:rPr lang="en-US" dirty="0"/>
              <a:t> </a:t>
            </a:r>
            <a:r>
              <a:rPr lang="en-US" dirty="0" err="1"/>
              <a:t>öncesinde</a:t>
            </a:r>
            <a:r>
              <a:rPr lang="en-US" dirty="0"/>
              <a:t>, </a:t>
            </a:r>
            <a:r>
              <a:rPr lang="en-US" dirty="0" err="1"/>
              <a:t>sırasında</a:t>
            </a:r>
            <a:r>
              <a:rPr lang="en-US" dirty="0"/>
              <a:t> </a:t>
            </a:r>
            <a:r>
              <a:rPr lang="en-US" dirty="0" err="1"/>
              <a:t>ve</a:t>
            </a:r>
            <a:r>
              <a:rPr lang="en-US" dirty="0"/>
              <a:t> </a:t>
            </a:r>
            <a:r>
              <a:rPr lang="en-US" dirty="0" err="1"/>
              <a:t>sonrasında</a:t>
            </a:r>
            <a:r>
              <a:rPr lang="en-US" dirty="0"/>
              <a:t> risk </a:t>
            </a:r>
            <a:r>
              <a:rPr lang="en-US" dirty="0" err="1"/>
              <a:t>altında</a:t>
            </a:r>
            <a:r>
              <a:rPr lang="en-US" dirty="0"/>
              <a:t> </a:t>
            </a:r>
            <a:r>
              <a:rPr lang="en-US" dirty="0" err="1"/>
              <a:t>bırakan</a:t>
            </a:r>
            <a:r>
              <a:rPr lang="en-US" dirty="0"/>
              <a:t> </a:t>
            </a:r>
            <a:r>
              <a:rPr lang="en-US" dirty="0" err="1"/>
              <a:t>sosyal</a:t>
            </a:r>
            <a:r>
              <a:rPr lang="en-US" dirty="0"/>
              <a:t>, </a:t>
            </a:r>
            <a:r>
              <a:rPr lang="en-US" dirty="0" err="1"/>
              <a:t>ekonomik</a:t>
            </a:r>
            <a:r>
              <a:rPr lang="en-US" dirty="0"/>
              <a:t>, </a:t>
            </a:r>
            <a:r>
              <a:rPr lang="en-US" dirty="0" err="1"/>
              <a:t>coğrafi</a:t>
            </a:r>
            <a:r>
              <a:rPr lang="en-US" dirty="0"/>
              <a:t>, </a:t>
            </a:r>
            <a:r>
              <a:rPr lang="en-US" dirty="0" err="1"/>
              <a:t>politik</a:t>
            </a:r>
            <a:r>
              <a:rPr lang="en-US" dirty="0"/>
              <a:t> </a:t>
            </a:r>
            <a:r>
              <a:rPr lang="en-US" dirty="0" err="1"/>
              <a:t>ve</a:t>
            </a:r>
            <a:r>
              <a:rPr lang="en-US" dirty="0"/>
              <a:t> </a:t>
            </a:r>
            <a:r>
              <a:rPr lang="en-US" dirty="0" err="1"/>
              <a:t>kültürel</a:t>
            </a:r>
            <a:r>
              <a:rPr lang="en-US" dirty="0"/>
              <a:t> </a:t>
            </a:r>
            <a:r>
              <a:rPr lang="en-US" dirty="0" err="1"/>
              <a:t>faktörlerin</a:t>
            </a:r>
            <a:r>
              <a:rPr lang="en-US" dirty="0"/>
              <a:t> </a:t>
            </a:r>
            <a:r>
              <a:rPr lang="en-US" dirty="0" err="1"/>
              <a:t>incelenmesi</a:t>
            </a:r>
            <a:r>
              <a:rPr lang="en-US" dirty="0"/>
              <a:t> </a:t>
            </a:r>
            <a:r>
              <a:rPr lang="en-US" dirty="0" err="1"/>
              <a:t>ile</a:t>
            </a:r>
            <a:r>
              <a:rPr lang="en-US" dirty="0"/>
              <a:t> </a:t>
            </a:r>
            <a:r>
              <a:rPr lang="tr-TR" dirty="0"/>
              <a:t>bu tür </a:t>
            </a:r>
            <a:r>
              <a:rPr lang="en-US" dirty="0" err="1"/>
              <a:t>toplumsal</a:t>
            </a:r>
            <a:r>
              <a:rPr lang="en-US" dirty="0"/>
              <a:t> </a:t>
            </a:r>
            <a:r>
              <a:rPr lang="en-US" dirty="0" err="1"/>
              <a:t>etkiler</a:t>
            </a:r>
            <a:r>
              <a:rPr lang="en-US" dirty="0"/>
              <a:t> </a:t>
            </a:r>
            <a:r>
              <a:rPr lang="en-US" dirty="0" err="1"/>
              <a:t>anlaşılabilir</a:t>
            </a:r>
            <a:r>
              <a:rPr lang="en-US" dirty="0"/>
              <a:t>.</a:t>
            </a:r>
            <a:r>
              <a:rPr lang="tr-TR" dirty="0"/>
              <a:t> </a:t>
            </a:r>
          </a:p>
          <a:p>
            <a:r>
              <a:rPr lang="tr-TR" b="1" dirty="0"/>
              <a:t>Bu nedenle tüm afetlerin etkilerini anlama, hasarı azaltma ve hazırlıklı olmak için çok disiplinli bir yaklaşım gereklidir</a:t>
            </a:r>
            <a:r>
              <a:rPr lang="tr-TR" dirty="0"/>
              <a:t>. </a:t>
            </a:r>
            <a:endParaRPr lang="en-US" dirty="0"/>
          </a:p>
          <a:p>
            <a:r>
              <a:rPr lang="tr-TR" altLang="en-US" dirty="0"/>
              <a:t>Bu şekilde </a:t>
            </a:r>
            <a:r>
              <a:rPr lang="tr-TR" altLang="en-US" u="sng" dirty="0"/>
              <a:t>bütüncül bir bakış oluşturunca </a:t>
            </a:r>
            <a:r>
              <a:rPr lang="tr-TR" altLang="en-US" dirty="0"/>
              <a:t>bundan karar vericiler, politika yapanlar ve uygulamacılar ve de tabii ki toplum ve risk altında olanlar için anlamlı sonuçlar elde edilebilir</a:t>
            </a:r>
            <a:endParaRPr lang="en-US" dirty="0"/>
          </a:p>
          <a:p>
            <a:endParaRPr lang="en-US" dirty="0"/>
          </a:p>
        </p:txBody>
      </p:sp>
    </p:spTree>
    <p:extLst>
      <p:ext uri="{BB962C8B-B14F-4D97-AF65-F5344CB8AC3E}">
        <p14:creationId xmlns:p14="http://schemas.microsoft.com/office/powerpoint/2010/main" val="1456820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8975"/>
          </a:xfrm>
        </p:spPr>
        <p:txBody>
          <a:bodyPr>
            <a:normAutofit/>
          </a:bodyPr>
          <a:lstStyle/>
          <a:p>
            <a:r>
              <a:rPr lang="tr-TR" dirty="0"/>
              <a:t>Risk nedir?</a:t>
            </a:r>
            <a:endParaRPr lang="en-US" dirty="0"/>
          </a:p>
        </p:txBody>
      </p:sp>
      <p:sp>
        <p:nvSpPr>
          <p:cNvPr id="3" name="Content Placeholder 2"/>
          <p:cNvSpPr>
            <a:spLocks noGrp="1"/>
          </p:cNvSpPr>
          <p:nvPr>
            <p:ph idx="1"/>
          </p:nvPr>
        </p:nvSpPr>
        <p:spPr>
          <a:xfrm>
            <a:off x="838200" y="1054100"/>
            <a:ext cx="10515600" cy="5803900"/>
          </a:xfrm>
        </p:spPr>
        <p:txBody>
          <a:bodyPr>
            <a:normAutofit/>
          </a:bodyPr>
          <a:lstStyle/>
          <a:p>
            <a:r>
              <a:rPr lang="en-US" dirty="0"/>
              <a:t>Risk </a:t>
            </a:r>
            <a:r>
              <a:rPr lang="en-US" dirty="0" err="1"/>
              <a:t>kavramı</a:t>
            </a:r>
            <a:r>
              <a:rPr lang="en-US" dirty="0"/>
              <a:t> </a:t>
            </a:r>
            <a:r>
              <a:rPr lang="tr-TR" dirty="0"/>
              <a:t>için </a:t>
            </a:r>
            <a:r>
              <a:rPr lang="en-US" dirty="0"/>
              <a:t> </a:t>
            </a:r>
            <a:r>
              <a:rPr lang="en-US" dirty="0" err="1"/>
              <a:t>iki</a:t>
            </a:r>
            <a:r>
              <a:rPr lang="en-US" dirty="0"/>
              <a:t> </a:t>
            </a:r>
            <a:r>
              <a:rPr lang="en-US" dirty="0" err="1"/>
              <a:t>önemli</a:t>
            </a:r>
            <a:r>
              <a:rPr lang="en-US" dirty="0"/>
              <a:t> </a:t>
            </a:r>
            <a:r>
              <a:rPr lang="en-US" dirty="0" err="1"/>
              <a:t>boyuta</a:t>
            </a:r>
            <a:r>
              <a:rPr lang="en-US" dirty="0"/>
              <a:t> </a:t>
            </a:r>
            <a:r>
              <a:rPr lang="en-US" dirty="0" err="1"/>
              <a:t>dikkat</a:t>
            </a:r>
            <a:r>
              <a:rPr lang="en-US" dirty="0"/>
              <a:t> </a:t>
            </a:r>
            <a:r>
              <a:rPr lang="en-US" dirty="0" err="1"/>
              <a:t>etmek</a:t>
            </a:r>
            <a:r>
              <a:rPr lang="en-US" dirty="0"/>
              <a:t> </a:t>
            </a:r>
            <a:r>
              <a:rPr lang="en-US" dirty="0" err="1"/>
              <a:t>gerekmektedir</a:t>
            </a:r>
            <a:r>
              <a:rPr lang="en-US" dirty="0"/>
              <a:t>. </a:t>
            </a:r>
            <a:r>
              <a:rPr lang="en-US" dirty="0" err="1"/>
              <a:t>Bunlardan</a:t>
            </a:r>
            <a:r>
              <a:rPr lang="en-US" dirty="0"/>
              <a:t> </a:t>
            </a:r>
            <a:r>
              <a:rPr lang="en-US" dirty="0" err="1"/>
              <a:t>birisi</a:t>
            </a:r>
            <a:r>
              <a:rPr lang="en-US" dirty="0"/>
              <a:t> </a:t>
            </a:r>
          </a:p>
          <a:p>
            <a:pPr marL="0" indent="0">
              <a:buNone/>
            </a:pPr>
            <a:r>
              <a:rPr lang="en-US" dirty="0"/>
              <a:t>     </a:t>
            </a:r>
            <a:r>
              <a:rPr lang="en-US" dirty="0" err="1"/>
              <a:t>sosyal</a:t>
            </a:r>
            <a:r>
              <a:rPr lang="en-US" dirty="0"/>
              <a:t> </a:t>
            </a:r>
            <a:r>
              <a:rPr lang="en-US" dirty="0" err="1"/>
              <a:t>riskler</a:t>
            </a:r>
            <a:r>
              <a:rPr lang="en-US" dirty="0"/>
              <a:t> </a:t>
            </a:r>
            <a:r>
              <a:rPr lang="en-US" dirty="0" err="1"/>
              <a:t>diğeri</a:t>
            </a:r>
            <a:r>
              <a:rPr lang="en-US" dirty="0"/>
              <a:t> </a:t>
            </a:r>
            <a:r>
              <a:rPr lang="en-US" dirty="0" err="1"/>
              <a:t>ise</a:t>
            </a:r>
            <a:r>
              <a:rPr lang="en-US" dirty="0"/>
              <a:t> </a:t>
            </a:r>
            <a:r>
              <a:rPr lang="en-US" dirty="0" err="1"/>
              <a:t>ekolojik</a:t>
            </a:r>
            <a:r>
              <a:rPr lang="en-US" dirty="0"/>
              <a:t>, </a:t>
            </a:r>
            <a:r>
              <a:rPr lang="en-US" dirty="0" err="1"/>
              <a:t>teknolojik</a:t>
            </a:r>
            <a:r>
              <a:rPr lang="en-US" dirty="0"/>
              <a:t> </a:t>
            </a:r>
            <a:r>
              <a:rPr lang="en-US" dirty="0" err="1"/>
              <a:t>ve</a:t>
            </a:r>
            <a:r>
              <a:rPr lang="en-US" dirty="0"/>
              <a:t> </a:t>
            </a:r>
            <a:r>
              <a:rPr lang="en-US" dirty="0" err="1"/>
              <a:t>insan-kaynaklı</a:t>
            </a:r>
            <a:r>
              <a:rPr lang="en-US" dirty="0"/>
              <a:t> </a:t>
            </a:r>
            <a:r>
              <a:rPr lang="en-US" dirty="0" err="1"/>
              <a:t>olan</a:t>
            </a:r>
            <a:r>
              <a:rPr lang="en-US" dirty="0"/>
              <a:t> </a:t>
            </a:r>
            <a:r>
              <a:rPr lang="en-US" dirty="0" err="1"/>
              <a:t>risklerdir</a:t>
            </a:r>
            <a:r>
              <a:rPr lang="en-US" dirty="0"/>
              <a:t>. </a:t>
            </a:r>
            <a:endParaRPr lang="tr-TR" dirty="0"/>
          </a:p>
          <a:p>
            <a:r>
              <a:rPr lang="en-US" b="1" dirty="0"/>
              <a:t>Risk, </a:t>
            </a:r>
            <a:r>
              <a:rPr lang="tr-TR" b="1" dirty="0"/>
              <a:t>genel tanımı ile </a:t>
            </a:r>
            <a:r>
              <a:rPr lang="en-US" b="1" dirty="0" err="1"/>
              <a:t>kayıp</a:t>
            </a:r>
            <a:r>
              <a:rPr lang="en-US" b="1" dirty="0"/>
              <a:t> </a:t>
            </a:r>
            <a:r>
              <a:rPr lang="en-US" b="1" dirty="0" err="1"/>
              <a:t>olasılığı</a:t>
            </a:r>
            <a:r>
              <a:rPr lang="en-US" b="1" dirty="0"/>
              <a:t> </a:t>
            </a:r>
            <a:r>
              <a:rPr lang="en-US" b="1" dirty="0" err="1"/>
              <a:t>olup</a:t>
            </a:r>
            <a:r>
              <a:rPr lang="en-US" b="1" dirty="0"/>
              <a:t>, </a:t>
            </a:r>
            <a:r>
              <a:rPr lang="en-US" b="1" dirty="0" err="1"/>
              <a:t>kırılganlığa</a:t>
            </a:r>
            <a:r>
              <a:rPr lang="en-US" b="1" dirty="0"/>
              <a:t> </a:t>
            </a:r>
            <a:r>
              <a:rPr lang="en-US" b="1" dirty="0" err="1"/>
              <a:t>maruz</a:t>
            </a:r>
            <a:r>
              <a:rPr lang="en-US" b="1" dirty="0"/>
              <a:t> </a:t>
            </a:r>
            <a:r>
              <a:rPr lang="en-US" b="1" dirty="0" err="1"/>
              <a:t>kalmaya</a:t>
            </a:r>
            <a:r>
              <a:rPr lang="en-US" b="1" dirty="0"/>
              <a:t> </a:t>
            </a:r>
            <a:r>
              <a:rPr lang="en-US" b="1" dirty="0" err="1"/>
              <a:t>bağlı</a:t>
            </a:r>
            <a:r>
              <a:rPr lang="en-US" b="1" dirty="0"/>
              <a:t> </a:t>
            </a:r>
            <a:r>
              <a:rPr lang="en-US" b="1" dirty="0" err="1"/>
              <a:t>şekilde</a:t>
            </a:r>
            <a:r>
              <a:rPr lang="en-US" b="1" dirty="0"/>
              <a:t> </a:t>
            </a:r>
          </a:p>
          <a:p>
            <a:pPr marL="0" indent="0">
              <a:buNone/>
            </a:pPr>
            <a:r>
              <a:rPr lang="en-US" b="1" dirty="0"/>
              <a:t>     </a:t>
            </a:r>
            <a:r>
              <a:rPr lang="en-US" b="1" dirty="0" err="1"/>
              <a:t>azalmakta</a:t>
            </a:r>
            <a:r>
              <a:rPr lang="en-US" b="1" dirty="0"/>
              <a:t> </a:t>
            </a:r>
            <a:r>
              <a:rPr lang="en-US" b="1" dirty="0" err="1"/>
              <a:t>ya</a:t>
            </a:r>
            <a:r>
              <a:rPr lang="en-US" b="1" dirty="0"/>
              <a:t> da </a:t>
            </a:r>
            <a:r>
              <a:rPr lang="en-US" b="1" dirty="0" err="1"/>
              <a:t>artmaktadır</a:t>
            </a:r>
            <a:r>
              <a:rPr lang="en-US" b="1" dirty="0"/>
              <a:t>.  </a:t>
            </a:r>
            <a:endParaRPr lang="tr-TR" b="1" dirty="0"/>
          </a:p>
          <a:p>
            <a:r>
              <a:rPr lang="en-US" dirty="0" err="1"/>
              <a:t>Örneğin</a:t>
            </a:r>
            <a:r>
              <a:rPr lang="en-US" dirty="0"/>
              <a:t>, </a:t>
            </a:r>
            <a:r>
              <a:rPr lang="en-US" dirty="0" err="1"/>
              <a:t>doğal</a:t>
            </a:r>
            <a:r>
              <a:rPr lang="en-US" dirty="0"/>
              <a:t> </a:t>
            </a:r>
            <a:r>
              <a:rPr lang="tr-TR" dirty="0"/>
              <a:t>tehlikelerin </a:t>
            </a:r>
            <a:r>
              <a:rPr lang="en-US" dirty="0"/>
              <a:t> ne zaman </a:t>
            </a:r>
            <a:r>
              <a:rPr lang="en-US" dirty="0" err="1"/>
              <a:t>ortaya</a:t>
            </a:r>
            <a:r>
              <a:rPr lang="en-US" dirty="0"/>
              <a:t> </a:t>
            </a:r>
            <a:r>
              <a:rPr lang="en-US" dirty="0" err="1"/>
              <a:t>çıkabileceği</a:t>
            </a:r>
            <a:r>
              <a:rPr lang="en-US" dirty="0"/>
              <a:t> </a:t>
            </a:r>
            <a:r>
              <a:rPr lang="en-US" dirty="0" err="1"/>
              <a:t>çoğunlukla</a:t>
            </a:r>
            <a:r>
              <a:rPr lang="en-US" dirty="0"/>
              <a:t> </a:t>
            </a:r>
            <a:r>
              <a:rPr lang="en-US" dirty="0" err="1"/>
              <a:t>belirsizdir</a:t>
            </a:r>
            <a:r>
              <a:rPr lang="en-US" dirty="0"/>
              <a:t> </a:t>
            </a:r>
            <a:r>
              <a:rPr lang="en-US" dirty="0" err="1"/>
              <a:t>ve</a:t>
            </a:r>
            <a:r>
              <a:rPr lang="en-US" dirty="0"/>
              <a:t> </a:t>
            </a:r>
          </a:p>
          <a:p>
            <a:pPr marL="0" indent="0">
              <a:buNone/>
            </a:pPr>
            <a:r>
              <a:rPr lang="en-US" dirty="0"/>
              <a:t>     </a:t>
            </a:r>
            <a:r>
              <a:rPr lang="en-US" dirty="0" err="1"/>
              <a:t>zamana</a:t>
            </a:r>
            <a:r>
              <a:rPr lang="en-US" dirty="0"/>
              <a:t>, yere, </a:t>
            </a:r>
            <a:r>
              <a:rPr lang="en-US" dirty="0" err="1"/>
              <a:t>süresine</a:t>
            </a:r>
            <a:r>
              <a:rPr lang="en-US" dirty="0"/>
              <a:t> </a:t>
            </a:r>
            <a:r>
              <a:rPr lang="en-US" dirty="0" err="1"/>
              <a:t>göre</a:t>
            </a:r>
            <a:r>
              <a:rPr lang="en-US" dirty="0"/>
              <a:t> </a:t>
            </a:r>
            <a:r>
              <a:rPr lang="en-US" dirty="0" err="1"/>
              <a:t>farklı</a:t>
            </a:r>
            <a:r>
              <a:rPr lang="en-US" dirty="0"/>
              <a:t> </a:t>
            </a:r>
            <a:r>
              <a:rPr lang="en-US" dirty="0" err="1"/>
              <a:t>etkiler</a:t>
            </a:r>
            <a:r>
              <a:rPr lang="en-US" dirty="0"/>
              <a:t> </a:t>
            </a:r>
            <a:r>
              <a:rPr lang="en-US" dirty="0" err="1"/>
              <a:t>yaratmaktadır</a:t>
            </a:r>
            <a:r>
              <a:rPr lang="en-US" dirty="0"/>
              <a:t>.  </a:t>
            </a:r>
            <a:r>
              <a:rPr lang="en-US" dirty="0" err="1"/>
              <a:t>Ancak</a:t>
            </a:r>
            <a:r>
              <a:rPr lang="en-US" dirty="0"/>
              <a:t> </a:t>
            </a:r>
            <a:r>
              <a:rPr lang="en-US" dirty="0" err="1"/>
              <a:t>afet</a:t>
            </a:r>
            <a:r>
              <a:rPr lang="tr-TR" dirty="0"/>
              <a:t>lere dönüşen doğal</a:t>
            </a:r>
            <a:endParaRPr lang="en-US" dirty="0"/>
          </a:p>
          <a:p>
            <a:pPr marL="0" indent="0">
              <a:buNone/>
            </a:pPr>
            <a:r>
              <a:rPr lang="en-US" dirty="0"/>
              <a:t>   </a:t>
            </a:r>
            <a:r>
              <a:rPr lang="tr-TR" dirty="0"/>
              <a:t> olayların </a:t>
            </a:r>
            <a:r>
              <a:rPr lang="en-US" dirty="0"/>
              <a:t> </a:t>
            </a:r>
            <a:r>
              <a:rPr lang="en-US" dirty="0" err="1"/>
              <a:t>etkileri</a:t>
            </a:r>
            <a:r>
              <a:rPr lang="en-US" dirty="0"/>
              <a:t> </a:t>
            </a:r>
            <a:r>
              <a:rPr lang="en-US" dirty="0" err="1"/>
              <a:t>sadece</a:t>
            </a:r>
            <a:r>
              <a:rPr lang="en-US" dirty="0"/>
              <a:t> </a:t>
            </a:r>
            <a:r>
              <a:rPr lang="en-US" dirty="0" err="1"/>
              <a:t>neden</a:t>
            </a:r>
            <a:r>
              <a:rPr lang="en-US" dirty="0"/>
              <a:t> </a:t>
            </a:r>
            <a:r>
              <a:rPr lang="en-US" dirty="0" err="1"/>
              <a:t>olan</a:t>
            </a:r>
            <a:r>
              <a:rPr lang="en-US" dirty="0"/>
              <a:t> </a:t>
            </a:r>
            <a:r>
              <a:rPr lang="en-US" dirty="0" err="1"/>
              <a:t>olaydan</a:t>
            </a:r>
            <a:r>
              <a:rPr lang="en-US" dirty="0"/>
              <a:t> </a:t>
            </a:r>
            <a:r>
              <a:rPr lang="en-US" dirty="0" err="1"/>
              <a:t>ibaret</a:t>
            </a:r>
            <a:r>
              <a:rPr lang="en-US" dirty="0"/>
              <a:t> </a:t>
            </a:r>
            <a:r>
              <a:rPr lang="en-US" dirty="0" err="1"/>
              <a:t>olmayıp</a:t>
            </a:r>
            <a:r>
              <a:rPr lang="tr-TR" dirty="0"/>
              <a:t>, </a:t>
            </a:r>
            <a:r>
              <a:rPr lang="en-US" dirty="0"/>
              <a:t> </a:t>
            </a:r>
            <a:r>
              <a:rPr lang="en-US" dirty="0" err="1"/>
              <a:t>yarattığı</a:t>
            </a:r>
            <a:r>
              <a:rPr lang="en-US" dirty="0"/>
              <a:t> </a:t>
            </a:r>
            <a:r>
              <a:rPr lang="en-US" dirty="0" err="1"/>
              <a:t>fiziksel</a:t>
            </a:r>
            <a:r>
              <a:rPr lang="en-US" dirty="0"/>
              <a:t> </a:t>
            </a:r>
            <a:r>
              <a:rPr lang="en-US" dirty="0" err="1"/>
              <a:t>ve</a:t>
            </a:r>
            <a:r>
              <a:rPr lang="en-US" dirty="0"/>
              <a:t> </a:t>
            </a:r>
            <a:r>
              <a:rPr lang="en-US" dirty="0" err="1"/>
              <a:t>sosyal</a:t>
            </a:r>
            <a:r>
              <a:rPr lang="en-US" dirty="0"/>
              <a:t>    </a:t>
            </a:r>
          </a:p>
          <a:p>
            <a:pPr marL="0" indent="0">
              <a:buNone/>
            </a:pPr>
            <a:r>
              <a:rPr lang="en-US" dirty="0"/>
              <a:t>     </a:t>
            </a:r>
            <a:r>
              <a:rPr lang="en-US" dirty="0" err="1"/>
              <a:t>kırılganlıkların</a:t>
            </a:r>
            <a:r>
              <a:rPr lang="en-US" dirty="0"/>
              <a:t> </a:t>
            </a:r>
            <a:r>
              <a:rPr lang="en-US" dirty="0" err="1"/>
              <a:t>derecesi</a:t>
            </a:r>
            <a:r>
              <a:rPr lang="en-US" dirty="0"/>
              <a:t> </a:t>
            </a:r>
            <a:r>
              <a:rPr lang="en-US" dirty="0" err="1"/>
              <a:t>ve</a:t>
            </a:r>
            <a:r>
              <a:rPr lang="en-US" dirty="0"/>
              <a:t> </a:t>
            </a:r>
            <a:r>
              <a:rPr lang="en-US" dirty="0" err="1"/>
              <a:t>kimlerin</a:t>
            </a:r>
            <a:r>
              <a:rPr lang="en-US" dirty="0"/>
              <a:t>, ne </a:t>
            </a:r>
            <a:r>
              <a:rPr lang="en-US" dirty="0" err="1"/>
              <a:t>kadar</a:t>
            </a:r>
            <a:r>
              <a:rPr lang="en-US" dirty="0"/>
              <a:t> </a:t>
            </a:r>
            <a:r>
              <a:rPr lang="en-US" dirty="0" err="1"/>
              <a:t>bu</a:t>
            </a:r>
            <a:r>
              <a:rPr lang="en-US" dirty="0"/>
              <a:t> </a:t>
            </a:r>
            <a:r>
              <a:rPr lang="en-US" dirty="0" err="1"/>
              <a:t>olaydan</a:t>
            </a:r>
            <a:r>
              <a:rPr lang="en-US" dirty="0"/>
              <a:t> </a:t>
            </a:r>
            <a:r>
              <a:rPr lang="en-US" dirty="0" err="1"/>
              <a:t>etkilendiği</a:t>
            </a:r>
            <a:r>
              <a:rPr lang="en-US" dirty="0"/>
              <a:t>  </a:t>
            </a:r>
            <a:r>
              <a:rPr lang="en-US" dirty="0" err="1"/>
              <a:t>üzerinden</a:t>
            </a:r>
            <a:r>
              <a:rPr lang="en-US" dirty="0"/>
              <a:t> de    </a:t>
            </a:r>
          </a:p>
          <a:p>
            <a:pPr marL="0" indent="0">
              <a:buNone/>
            </a:pPr>
            <a:r>
              <a:rPr lang="en-US" dirty="0"/>
              <a:t>     </a:t>
            </a:r>
            <a:r>
              <a:rPr lang="en-US" dirty="0" err="1"/>
              <a:t>belirlenmektedir</a:t>
            </a:r>
            <a:r>
              <a:rPr lang="en-US" dirty="0"/>
              <a:t>. </a:t>
            </a:r>
            <a:endParaRPr lang="tr-TR" dirty="0"/>
          </a:p>
          <a:p>
            <a:r>
              <a:rPr lang="tr-TR" b="1" dirty="0"/>
              <a:t>Sosyal riskler </a:t>
            </a:r>
            <a:r>
              <a:rPr lang="tr-TR" dirty="0"/>
              <a:t>ise </a:t>
            </a:r>
            <a:r>
              <a:rPr lang="en-US" dirty="0" err="1"/>
              <a:t>sanayi</a:t>
            </a:r>
            <a:r>
              <a:rPr lang="en-US" dirty="0"/>
              <a:t> </a:t>
            </a:r>
            <a:r>
              <a:rPr lang="en-US" dirty="0" err="1"/>
              <a:t>toplumu</a:t>
            </a:r>
            <a:r>
              <a:rPr lang="tr-TR" dirty="0"/>
              <a:t>nda tarih boyunca ortaya çıkmış çeşitli toplumsal olaylara bağlı risklerdir. Sanayi devrimi sonrası ortaya çıkan  modern çağ Beck’in “ikinci modernite“ dediği  ve riskin  küreselleşerek ulusal devletlerin  gücünü aştığı ve kontrol dışı olan yeni bir evreye girmiştir. Beck bu durumu "risk toplumu" olarak adlandırmaktadır (Beck,1995).</a:t>
            </a:r>
            <a:endParaRPr lang="en-US" dirty="0"/>
          </a:p>
          <a:p>
            <a:endParaRPr lang="en-US" dirty="0"/>
          </a:p>
        </p:txBody>
      </p:sp>
    </p:spTree>
    <p:extLst>
      <p:ext uri="{BB962C8B-B14F-4D97-AF65-F5344CB8AC3E}">
        <p14:creationId xmlns:p14="http://schemas.microsoft.com/office/powerpoint/2010/main" val="362993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5175"/>
          </a:xfrm>
        </p:spPr>
        <p:txBody>
          <a:bodyPr/>
          <a:lstStyle/>
          <a:p>
            <a:r>
              <a:rPr lang="tr-TR" dirty="0"/>
              <a:t>Risk nedir?</a:t>
            </a:r>
            <a:endParaRPr lang="en-US" dirty="0"/>
          </a:p>
        </p:txBody>
      </p:sp>
      <p:sp>
        <p:nvSpPr>
          <p:cNvPr id="3" name="Content Placeholder 2"/>
          <p:cNvSpPr>
            <a:spLocks noGrp="1"/>
          </p:cNvSpPr>
          <p:nvPr>
            <p:ph idx="1"/>
          </p:nvPr>
        </p:nvSpPr>
        <p:spPr>
          <a:xfrm>
            <a:off x="838200" y="1028700"/>
            <a:ext cx="10515600" cy="5148263"/>
          </a:xfrm>
        </p:spPr>
        <p:txBody>
          <a:bodyPr>
            <a:normAutofit/>
          </a:bodyPr>
          <a:lstStyle/>
          <a:p>
            <a:r>
              <a:rPr lang="tr-TR" dirty="0"/>
              <a:t>Öte yandan,  n</a:t>
            </a:r>
            <a:r>
              <a:rPr lang="en-US" dirty="0" err="1"/>
              <a:t>üfusun</a:t>
            </a:r>
            <a:r>
              <a:rPr lang="en-US" dirty="0"/>
              <a:t> </a:t>
            </a:r>
            <a:r>
              <a:rPr lang="en-US" dirty="0" err="1"/>
              <a:t>yoğun</a:t>
            </a:r>
            <a:r>
              <a:rPr lang="en-US" dirty="0"/>
              <a:t> </a:t>
            </a:r>
            <a:r>
              <a:rPr lang="en-US" dirty="0" err="1"/>
              <a:t>olarak</a:t>
            </a:r>
            <a:r>
              <a:rPr lang="en-US" dirty="0"/>
              <a:t> </a:t>
            </a:r>
            <a:r>
              <a:rPr lang="en-US" dirty="0" err="1"/>
              <a:t>yaşamakta</a:t>
            </a:r>
            <a:r>
              <a:rPr lang="en-US" dirty="0"/>
              <a:t> </a:t>
            </a:r>
            <a:r>
              <a:rPr lang="en-US" dirty="0" err="1"/>
              <a:t>olduğu</a:t>
            </a:r>
            <a:r>
              <a:rPr lang="en-US" dirty="0"/>
              <a:t> </a:t>
            </a:r>
            <a:r>
              <a:rPr lang="en-US" dirty="0" err="1"/>
              <a:t>kentsel</a:t>
            </a:r>
            <a:r>
              <a:rPr lang="en-US" dirty="0"/>
              <a:t> </a:t>
            </a:r>
            <a:r>
              <a:rPr lang="en-US" dirty="0" err="1"/>
              <a:t>mekanlar</a:t>
            </a:r>
            <a:r>
              <a:rPr lang="en-US" dirty="0"/>
              <a:t> zaman </a:t>
            </a:r>
            <a:r>
              <a:rPr lang="en-US" dirty="0" err="1"/>
              <a:t>ve</a:t>
            </a:r>
            <a:r>
              <a:rPr lang="en-US" dirty="0"/>
              <a:t> </a:t>
            </a:r>
            <a:r>
              <a:rPr lang="en-US" dirty="0" err="1"/>
              <a:t>mekandan</a:t>
            </a:r>
            <a:r>
              <a:rPr lang="en-US" dirty="0"/>
              <a:t> </a:t>
            </a:r>
            <a:r>
              <a:rPr lang="en-US" dirty="0" err="1"/>
              <a:t>bağımsız</a:t>
            </a:r>
            <a:r>
              <a:rPr lang="en-US" dirty="0"/>
              <a:t> </a:t>
            </a:r>
            <a:r>
              <a:rPr lang="en-US" dirty="0" err="1"/>
              <a:t>sürekli</a:t>
            </a:r>
            <a:r>
              <a:rPr lang="en-US" dirty="0"/>
              <a:t> </a:t>
            </a:r>
            <a:r>
              <a:rPr lang="en-US" dirty="0" err="1"/>
              <a:t>olarak</a:t>
            </a:r>
            <a:r>
              <a:rPr lang="en-US" dirty="0"/>
              <a:t> </a:t>
            </a:r>
            <a:r>
              <a:rPr lang="en-US" u="sng" dirty="0" err="1"/>
              <a:t>ekolojik</a:t>
            </a:r>
            <a:r>
              <a:rPr lang="en-US" u="sng" dirty="0"/>
              <a:t>, </a:t>
            </a:r>
            <a:r>
              <a:rPr lang="en-US" u="sng" dirty="0" err="1"/>
              <a:t>teknolojik</a:t>
            </a:r>
            <a:r>
              <a:rPr lang="en-US" u="sng" dirty="0"/>
              <a:t> </a:t>
            </a:r>
            <a:r>
              <a:rPr lang="en-US" u="sng" dirty="0" err="1"/>
              <a:t>ve</a:t>
            </a:r>
            <a:r>
              <a:rPr lang="en-US" u="sng" dirty="0"/>
              <a:t> </a:t>
            </a:r>
            <a:r>
              <a:rPr lang="en-US" u="sng" dirty="0" err="1"/>
              <a:t>insan-kaynaklı</a:t>
            </a:r>
            <a:r>
              <a:rPr lang="en-US" u="sng" dirty="0"/>
              <a:t> </a:t>
            </a:r>
            <a:r>
              <a:rPr lang="en-US" b="1" u="sng" dirty="0" err="1"/>
              <a:t>fiziksel</a:t>
            </a:r>
            <a:r>
              <a:rPr lang="en-US" b="1" u="sng" dirty="0"/>
              <a:t> </a:t>
            </a:r>
            <a:r>
              <a:rPr lang="en-US" b="1" u="sng" dirty="0" err="1"/>
              <a:t>risklere</a:t>
            </a:r>
            <a:r>
              <a:rPr lang="en-US" b="1" dirty="0"/>
              <a:t> </a:t>
            </a:r>
            <a:r>
              <a:rPr lang="en-US" dirty="0" err="1"/>
              <a:t>maruz</a:t>
            </a:r>
            <a:r>
              <a:rPr lang="en-US" dirty="0"/>
              <a:t> </a:t>
            </a:r>
            <a:r>
              <a:rPr lang="en-US" dirty="0" err="1"/>
              <a:t>kalmaktadır</a:t>
            </a:r>
            <a:r>
              <a:rPr lang="en-US" dirty="0"/>
              <a:t>. </a:t>
            </a:r>
            <a:endParaRPr lang="tr-TR" dirty="0"/>
          </a:p>
          <a:p>
            <a:r>
              <a:rPr lang="en-US" dirty="0" err="1"/>
              <a:t>Toplumlar</a:t>
            </a:r>
            <a:r>
              <a:rPr lang="en-US" dirty="0"/>
              <a:t>, seller, </a:t>
            </a:r>
            <a:r>
              <a:rPr lang="en-US" dirty="0" err="1"/>
              <a:t>depremler</a:t>
            </a:r>
            <a:r>
              <a:rPr lang="en-US" dirty="0"/>
              <a:t>, tsunami, </a:t>
            </a:r>
            <a:r>
              <a:rPr lang="en-US" dirty="0" err="1"/>
              <a:t>terörist</a:t>
            </a:r>
            <a:r>
              <a:rPr lang="en-US" dirty="0"/>
              <a:t> </a:t>
            </a:r>
            <a:r>
              <a:rPr lang="en-US" dirty="0" err="1"/>
              <a:t>saldırılar</a:t>
            </a:r>
            <a:r>
              <a:rPr lang="en-US" dirty="0"/>
              <a:t>, </a:t>
            </a:r>
            <a:r>
              <a:rPr lang="en-US" dirty="0" err="1"/>
              <a:t>nükleer</a:t>
            </a:r>
            <a:r>
              <a:rPr lang="en-US" dirty="0"/>
              <a:t> </a:t>
            </a:r>
            <a:r>
              <a:rPr lang="en-US" dirty="0" err="1"/>
              <a:t>riskler</a:t>
            </a:r>
            <a:r>
              <a:rPr lang="en-US" dirty="0"/>
              <a:t>, </a:t>
            </a:r>
            <a:r>
              <a:rPr lang="en-US" dirty="0" err="1"/>
              <a:t>trafik</a:t>
            </a:r>
            <a:r>
              <a:rPr lang="en-US" dirty="0"/>
              <a:t>, </a:t>
            </a:r>
            <a:r>
              <a:rPr lang="en-US" dirty="0" err="1"/>
              <a:t>iklim</a:t>
            </a:r>
            <a:r>
              <a:rPr lang="en-US" dirty="0"/>
              <a:t> </a:t>
            </a:r>
            <a:r>
              <a:rPr lang="en-US" dirty="0" err="1"/>
              <a:t>değişiklikleri</a:t>
            </a:r>
            <a:r>
              <a:rPr lang="en-US" dirty="0"/>
              <a:t>, </a:t>
            </a:r>
            <a:r>
              <a:rPr lang="en-US" dirty="0" err="1"/>
              <a:t>hava</a:t>
            </a:r>
            <a:r>
              <a:rPr lang="en-US" dirty="0"/>
              <a:t> </a:t>
            </a:r>
            <a:r>
              <a:rPr lang="en-US" dirty="0" err="1"/>
              <a:t>ve</a:t>
            </a:r>
            <a:r>
              <a:rPr lang="en-US" dirty="0"/>
              <a:t> </a:t>
            </a:r>
            <a:r>
              <a:rPr lang="en-US" dirty="0" err="1"/>
              <a:t>çevre</a:t>
            </a:r>
            <a:r>
              <a:rPr lang="en-US" dirty="0"/>
              <a:t> </a:t>
            </a:r>
            <a:r>
              <a:rPr lang="en-US" dirty="0" err="1"/>
              <a:t>kirlenmesinin</a:t>
            </a:r>
            <a:r>
              <a:rPr lang="en-US" dirty="0"/>
              <a:t> </a:t>
            </a:r>
            <a:r>
              <a:rPr lang="en-US" dirty="0" err="1"/>
              <a:t>yol</a:t>
            </a:r>
            <a:r>
              <a:rPr lang="en-US" dirty="0"/>
              <a:t> </a:t>
            </a:r>
            <a:r>
              <a:rPr lang="en-US" dirty="0" err="1"/>
              <a:t>açtığı</a:t>
            </a:r>
            <a:r>
              <a:rPr lang="en-US" dirty="0"/>
              <a:t> </a:t>
            </a:r>
            <a:r>
              <a:rPr lang="en-US" dirty="0" err="1"/>
              <a:t>riskler</a:t>
            </a:r>
            <a:r>
              <a:rPr lang="en-US" dirty="0"/>
              <a:t> </a:t>
            </a:r>
            <a:r>
              <a:rPr lang="en-US" dirty="0" err="1"/>
              <a:t>gibi</a:t>
            </a:r>
            <a:r>
              <a:rPr lang="en-US" dirty="0"/>
              <a:t> </a:t>
            </a:r>
            <a:r>
              <a:rPr lang="en-US" dirty="0" err="1"/>
              <a:t>pek</a:t>
            </a:r>
            <a:r>
              <a:rPr lang="en-US" dirty="0"/>
              <a:t> </a:t>
            </a:r>
            <a:r>
              <a:rPr lang="en-US" dirty="0" err="1"/>
              <a:t>çok</a:t>
            </a:r>
            <a:r>
              <a:rPr lang="en-US" dirty="0"/>
              <a:t> </a:t>
            </a:r>
            <a:r>
              <a:rPr lang="en-US" dirty="0" err="1"/>
              <a:t>riskle</a:t>
            </a:r>
            <a:r>
              <a:rPr lang="en-US" dirty="0"/>
              <a:t> </a:t>
            </a:r>
            <a:r>
              <a:rPr lang="en-US" dirty="0" err="1"/>
              <a:t>başetmek</a:t>
            </a:r>
            <a:r>
              <a:rPr lang="en-US" dirty="0"/>
              <a:t> </a:t>
            </a:r>
            <a:r>
              <a:rPr lang="en-US" dirty="0" err="1"/>
              <a:t>zorundadır</a:t>
            </a:r>
            <a:r>
              <a:rPr lang="en-US" dirty="0"/>
              <a:t>. </a:t>
            </a:r>
            <a:endParaRPr lang="tr-TR" dirty="0"/>
          </a:p>
          <a:p>
            <a:r>
              <a:rPr lang="en-US" dirty="0" err="1"/>
              <a:t>Sayılan</a:t>
            </a:r>
            <a:r>
              <a:rPr lang="en-US" dirty="0"/>
              <a:t> </a:t>
            </a:r>
            <a:r>
              <a:rPr lang="en-US" dirty="0" err="1"/>
              <a:t>risklerin</a:t>
            </a:r>
            <a:r>
              <a:rPr lang="en-US" dirty="0"/>
              <a:t> </a:t>
            </a:r>
            <a:r>
              <a:rPr lang="en-US" dirty="0" err="1"/>
              <a:t>bir</a:t>
            </a:r>
            <a:r>
              <a:rPr lang="en-US" dirty="0"/>
              <a:t> </a:t>
            </a:r>
            <a:r>
              <a:rPr lang="en-US" dirty="0" err="1"/>
              <a:t>kısmı</a:t>
            </a:r>
            <a:r>
              <a:rPr lang="en-US" dirty="0"/>
              <a:t> </a:t>
            </a:r>
            <a:r>
              <a:rPr lang="en-US" dirty="0" err="1"/>
              <a:t>önlenebilir</a:t>
            </a:r>
            <a:r>
              <a:rPr lang="en-US" dirty="0"/>
              <a:t> </a:t>
            </a:r>
            <a:r>
              <a:rPr lang="en-US" dirty="0" err="1"/>
              <a:t>iken</a:t>
            </a:r>
            <a:r>
              <a:rPr lang="en-US" dirty="0"/>
              <a:t> </a:t>
            </a:r>
            <a:r>
              <a:rPr lang="en-US" dirty="0" err="1"/>
              <a:t>bir</a:t>
            </a:r>
            <a:r>
              <a:rPr lang="en-US" dirty="0"/>
              <a:t> </a:t>
            </a:r>
            <a:r>
              <a:rPr lang="en-US" dirty="0" err="1"/>
              <a:t>kısmının</a:t>
            </a:r>
            <a:r>
              <a:rPr lang="en-US" dirty="0"/>
              <a:t> </a:t>
            </a:r>
            <a:r>
              <a:rPr lang="en-US" dirty="0" err="1"/>
              <a:t>oluşumu</a:t>
            </a:r>
            <a:r>
              <a:rPr lang="en-US" dirty="0"/>
              <a:t> </a:t>
            </a:r>
            <a:r>
              <a:rPr lang="en-US" dirty="0" err="1"/>
              <a:t>önlenememektedir</a:t>
            </a:r>
            <a:r>
              <a:rPr lang="en-US" dirty="0"/>
              <a:t>. </a:t>
            </a:r>
            <a:endParaRPr lang="tr-TR" dirty="0"/>
          </a:p>
          <a:p>
            <a:r>
              <a:rPr lang="en-US" dirty="0"/>
              <a:t>S</a:t>
            </a:r>
            <a:r>
              <a:rPr lang="tr-TR" dirty="0" err="1"/>
              <a:t>osyal</a:t>
            </a:r>
            <a:r>
              <a:rPr lang="tr-TR" dirty="0"/>
              <a:t> riskler ile </a:t>
            </a:r>
            <a:r>
              <a:rPr lang="en-US" dirty="0" err="1"/>
              <a:t>fiziksel</a:t>
            </a:r>
            <a:r>
              <a:rPr lang="en-US" dirty="0"/>
              <a:t> </a:t>
            </a:r>
            <a:r>
              <a:rPr lang="tr-TR" dirty="0"/>
              <a:t>riskler büyük boyutlu belirsizlikler </a:t>
            </a:r>
            <a:r>
              <a:rPr lang="en-US" dirty="0"/>
              <a:t> </a:t>
            </a:r>
            <a:r>
              <a:rPr lang="tr-TR" dirty="0"/>
              <a:t>ve </a:t>
            </a:r>
            <a:r>
              <a:rPr lang="en-US" dirty="0"/>
              <a:t>risk </a:t>
            </a:r>
            <a:r>
              <a:rPr lang="en-US" dirty="0" err="1"/>
              <a:t>toplumunu</a:t>
            </a:r>
            <a:r>
              <a:rPr lang="en-US" dirty="0"/>
              <a:t> </a:t>
            </a:r>
            <a:r>
              <a:rPr lang="en-US" dirty="0" err="1"/>
              <a:t>yaratmakta</a:t>
            </a:r>
            <a:r>
              <a:rPr lang="tr-TR" dirty="0"/>
              <a:t>dır. </a:t>
            </a:r>
            <a:r>
              <a:rPr lang="en-US" dirty="0"/>
              <a:t> </a:t>
            </a:r>
            <a:r>
              <a:rPr lang="tr-TR" dirty="0"/>
              <a:t>Dolayısıyla toplumlar bu riskler altında belirsizlik ve güvensizlikler ile başetmek zorundadırlar. </a:t>
            </a:r>
            <a:endParaRPr lang="en-US" dirty="0"/>
          </a:p>
        </p:txBody>
      </p:sp>
    </p:spTree>
    <p:extLst>
      <p:ext uri="{BB962C8B-B14F-4D97-AF65-F5344CB8AC3E}">
        <p14:creationId xmlns:p14="http://schemas.microsoft.com/office/powerpoint/2010/main" val="240260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ACD5B-47B4-4EA9-82B0-A872992C3970}"/>
              </a:ext>
            </a:extLst>
          </p:cNvPr>
          <p:cNvSpPr>
            <a:spLocks noGrp="1"/>
          </p:cNvSpPr>
          <p:nvPr>
            <p:ph type="title"/>
          </p:nvPr>
        </p:nvSpPr>
        <p:spPr>
          <a:xfrm>
            <a:off x="677334" y="609600"/>
            <a:ext cx="8596668" cy="670560"/>
          </a:xfrm>
        </p:spPr>
        <p:txBody>
          <a:bodyPr>
            <a:normAutofit fontScale="90000"/>
          </a:bodyPr>
          <a:lstStyle/>
          <a:p>
            <a:r>
              <a:rPr lang="en-US" dirty="0"/>
              <a:t>Kim risk </a:t>
            </a:r>
            <a:r>
              <a:rPr lang="en-US" dirty="0" err="1"/>
              <a:t>altında?Yoksul</a:t>
            </a:r>
            <a:r>
              <a:rPr lang="en-US" dirty="0"/>
              <a:t> </a:t>
            </a:r>
            <a:r>
              <a:rPr lang="en-US" dirty="0" err="1"/>
              <a:t>ve</a:t>
            </a:r>
            <a:r>
              <a:rPr lang="en-US" dirty="0"/>
              <a:t> </a:t>
            </a:r>
            <a:r>
              <a:rPr lang="en-US" dirty="0" err="1"/>
              <a:t>kırılgan</a:t>
            </a:r>
            <a:r>
              <a:rPr lang="en-US" dirty="0"/>
              <a:t> </a:t>
            </a:r>
            <a:r>
              <a:rPr lang="en-US" dirty="0" err="1"/>
              <a:t>gruplar</a:t>
            </a:r>
            <a:endParaRPr lang="en-US" dirty="0"/>
          </a:p>
        </p:txBody>
      </p:sp>
      <p:sp>
        <p:nvSpPr>
          <p:cNvPr id="3" name="Content Placeholder 2">
            <a:extLst>
              <a:ext uri="{FF2B5EF4-FFF2-40B4-BE49-F238E27FC236}">
                <a16:creationId xmlns:a16="http://schemas.microsoft.com/office/drawing/2014/main" id="{941CFF78-5836-45C0-912F-30CC74CFEDA4}"/>
              </a:ext>
            </a:extLst>
          </p:cNvPr>
          <p:cNvSpPr>
            <a:spLocks noGrp="1"/>
          </p:cNvSpPr>
          <p:nvPr>
            <p:ph idx="1"/>
          </p:nvPr>
        </p:nvSpPr>
        <p:spPr>
          <a:xfrm>
            <a:off x="773587" y="1568919"/>
            <a:ext cx="8596668" cy="4857454"/>
          </a:xfrm>
        </p:spPr>
        <p:txBody>
          <a:bodyPr>
            <a:normAutofit lnSpcReduction="10000"/>
          </a:bodyPr>
          <a:lstStyle/>
          <a:p>
            <a:r>
              <a:rPr lang="tr-TR" dirty="0"/>
              <a:t>Doğal </a:t>
            </a:r>
            <a:r>
              <a:rPr lang="en-US" dirty="0"/>
              <a:t> </a:t>
            </a:r>
            <a:r>
              <a:rPr lang="en-US" dirty="0" err="1"/>
              <a:t>tehlikelerin</a:t>
            </a:r>
            <a:r>
              <a:rPr lang="en-US" dirty="0"/>
              <a:t> </a:t>
            </a:r>
            <a:r>
              <a:rPr lang="en-US" dirty="0" err="1"/>
              <a:t>sonucunda</a:t>
            </a:r>
            <a:r>
              <a:rPr lang="en-US" dirty="0"/>
              <a:t> </a:t>
            </a:r>
            <a:r>
              <a:rPr lang="en-US" dirty="0" err="1"/>
              <a:t>ortaya</a:t>
            </a:r>
            <a:r>
              <a:rPr lang="en-US" dirty="0"/>
              <a:t> </a:t>
            </a:r>
            <a:r>
              <a:rPr lang="en-US" dirty="0" err="1"/>
              <a:t>çıkan</a:t>
            </a:r>
            <a:r>
              <a:rPr lang="en-US" dirty="0"/>
              <a:t>  </a:t>
            </a:r>
            <a:r>
              <a:rPr lang="en-US" dirty="0" err="1"/>
              <a:t>afetler</a:t>
            </a:r>
            <a:r>
              <a:rPr lang="tr-TR" dirty="0"/>
              <a:t> sonucu olan ölümlerin %95'i dünya nüfusunun %66'sının yaşadığı yoksul ülkelerde meydana gelmektedir. </a:t>
            </a:r>
            <a:endParaRPr lang="en-US" dirty="0"/>
          </a:p>
          <a:p>
            <a:r>
              <a:rPr lang="tr-TR" dirty="0"/>
              <a:t>Düşük gelire sahip ülkelerde her afette ortalama 3000 kişi can verirken, yüksek gelir düzeyine sahip ülkelerde bu sayı 500'e kadar düşmektedir. </a:t>
            </a:r>
            <a:endParaRPr lang="en-US" dirty="0"/>
          </a:p>
          <a:p>
            <a:r>
              <a:rPr lang="tr-TR" dirty="0"/>
              <a:t>Yoksulların risk altında olma nedenleri arasında genellikle tayfun veya fırtınaların etkilediği sahil kesimlerinde, deprem kuşağı üzerinde, toprak kayması olabilecek yerlerde veya tehlikeli endüstriyel birimlere yakın yerlerde yaşamaları, ekonomik nedenlere bağlı olarak gerekli standartlara sahip olmayan evlerde oturmaları ve afet anında hayat kurtarıcı davranışlar konusunda eğitimsiz olmaları sayılabilir (</a:t>
            </a:r>
            <a:r>
              <a:rPr lang="tr-TR" dirty="0" err="1"/>
              <a:t>Noji</a:t>
            </a:r>
            <a:r>
              <a:rPr lang="tr-TR" dirty="0"/>
              <a:t> E. K., 1997, </a:t>
            </a:r>
            <a:r>
              <a:rPr lang="tr-TR" dirty="0" err="1"/>
              <a:t>The</a:t>
            </a:r>
            <a:r>
              <a:rPr lang="tr-TR" dirty="0"/>
              <a:t> </a:t>
            </a:r>
            <a:r>
              <a:rPr lang="tr-TR" dirty="0" err="1"/>
              <a:t>Public</a:t>
            </a:r>
            <a:r>
              <a:rPr lang="tr-TR" dirty="0"/>
              <a:t> </a:t>
            </a:r>
            <a:r>
              <a:rPr lang="tr-TR" dirty="0" err="1"/>
              <a:t>Health</a:t>
            </a:r>
            <a:r>
              <a:rPr lang="tr-TR" dirty="0"/>
              <a:t> </a:t>
            </a:r>
            <a:r>
              <a:rPr lang="tr-TR" dirty="0" err="1"/>
              <a:t>Consequences</a:t>
            </a:r>
            <a:r>
              <a:rPr lang="tr-TR" dirty="0"/>
              <a:t> of </a:t>
            </a:r>
            <a:r>
              <a:rPr lang="tr-TR" dirty="0" err="1"/>
              <a:t>Desasters</a:t>
            </a:r>
            <a:r>
              <a:rPr lang="tr-TR" dirty="0"/>
              <a:t>, Oxford </a:t>
            </a:r>
            <a:r>
              <a:rPr lang="tr-TR" dirty="0" err="1"/>
              <a:t>University</a:t>
            </a:r>
            <a:r>
              <a:rPr lang="tr-TR" dirty="0"/>
              <a:t> </a:t>
            </a:r>
            <a:r>
              <a:rPr lang="tr-TR" dirty="0" err="1"/>
              <a:t>Press</a:t>
            </a:r>
            <a:r>
              <a:rPr lang="tr-TR" dirty="0"/>
              <a:t>).</a:t>
            </a:r>
            <a:endParaRPr lang="en-US" dirty="0"/>
          </a:p>
          <a:p>
            <a:pPr algn="just"/>
            <a:r>
              <a:rPr lang="en-US" dirty="0" err="1"/>
              <a:t>Türkiye'de</a:t>
            </a:r>
            <a:r>
              <a:rPr lang="en-US" dirty="0"/>
              <a:t> </a:t>
            </a:r>
            <a:r>
              <a:rPr lang="en-US" dirty="0" err="1"/>
              <a:t>meydana</a:t>
            </a:r>
            <a:r>
              <a:rPr lang="en-US" dirty="0"/>
              <a:t> </a:t>
            </a:r>
            <a:r>
              <a:rPr lang="en-US" dirty="0" err="1"/>
              <a:t>gelen</a:t>
            </a:r>
            <a:r>
              <a:rPr lang="en-US" dirty="0"/>
              <a:t> </a:t>
            </a:r>
            <a:r>
              <a:rPr lang="en-US" dirty="0" err="1"/>
              <a:t>afetlerin</a:t>
            </a:r>
            <a:r>
              <a:rPr lang="en-US" dirty="0"/>
              <a:t> </a:t>
            </a:r>
            <a:r>
              <a:rPr lang="en-US" dirty="0" err="1"/>
              <a:t>başında</a:t>
            </a:r>
            <a:r>
              <a:rPr lang="en-US" dirty="0"/>
              <a:t> </a:t>
            </a:r>
            <a:r>
              <a:rPr lang="en-US" dirty="0" err="1"/>
              <a:t>depremler</a:t>
            </a:r>
            <a:r>
              <a:rPr lang="en-US" dirty="0"/>
              <a:t> </a:t>
            </a:r>
            <a:r>
              <a:rPr lang="en-US" dirty="0" err="1"/>
              <a:t>gelmektedir</a:t>
            </a:r>
            <a:r>
              <a:rPr lang="en-US" dirty="0"/>
              <a:t>. </a:t>
            </a:r>
            <a:r>
              <a:rPr lang="en-US" dirty="0" err="1"/>
              <a:t>Afetlerden</a:t>
            </a:r>
            <a:r>
              <a:rPr lang="en-US" dirty="0"/>
              <a:t> </a:t>
            </a:r>
            <a:r>
              <a:rPr lang="en-US" dirty="0" err="1"/>
              <a:t>olan</a:t>
            </a:r>
            <a:r>
              <a:rPr lang="en-US" dirty="0"/>
              <a:t> </a:t>
            </a:r>
            <a:r>
              <a:rPr lang="en-US" dirty="0" err="1"/>
              <a:t>ölümlerin</a:t>
            </a:r>
            <a:r>
              <a:rPr lang="en-US" dirty="0"/>
              <a:t> %65'i </a:t>
            </a:r>
            <a:r>
              <a:rPr lang="en-US" dirty="0" err="1"/>
              <a:t>depreme</a:t>
            </a:r>
            <a:r>
              <a:rPr lang="en-US" dirty="0"/>
              <a:t> </a:t>
            </a:r>
            <a:r>
              <a:rPr lang="en-US" dirty="0" err="1"/>
              <a:t>bağlıdır</a:t>
            </a:r>
            <a:r>
              <a:rPr lang="en-US" dirty="0"/>
              <a:t>. </a:t>
            </a:r>
            <a:r>
              <a:rPr lang="en-US" dirty="0" err="1"/>
              <a:t>Türkiye'nin</a:t>
            </a:r>
            <a:r>
              <a:rPr lang="en-US" dirty="0"/>
              <a:t> </a:t>
            </a:r>
            <a:r>
              <a:rPr lang="en-US" dirty="0" err="1"/>
              <a:t>topraklarının</a:t>
            </a:r>
            <a:r>
              <a:rPr lang="en-US" dirty="0"/>
              <a:t> %91'i, </a:t>
            </a:r>
            <a:r>
              <a:rPr lang="en-US" dirty="0" err="1"/>
              <a:t>nüfusunun</a:t>
            </a:r>
            <a:r>
              <a:rPr lang="en-US" dirty="0"/>
              <a:t> %95'i, </a:t>
            </a:r>
            <a:r>
              <a:rPr lang="en-US" dirty="0" err="1"/>
              <a:t>barajlarının</a:t>
            </a:r>
            <a:r>
              <a:rPr lang="en-US" dirty="0"/>
              <a:t> %92'si </a:t>
            </a:r>
            <a:r>
              <a:rPr lang="en-US" dirty="0" err="1"/>
              <a:t>deprem</a:t>
            </a:r>
            <a:r>
              <a:rPr lang="en-US" dirty="0"/>
              <a:t> </a:t>
            </a:r>
            <a:r>
              <a:rPr lang="en-US" dirty="0" err="1"/>
              <a:t>kuşağı</a:t>
            </a:r>
            <a:r>
              <a:rPr lang="en-US" dirty="0"/>
              <a:t> </a:t>
            </a:r>
            <a:r>
              <a:rPr lang="en-US" dirty="0" err="1"/>
              <a:t>altındadır</a:t>
            </a:r>
            <a:r>
              <a:rPr lang="en-US" dirty="0"/>
              <a:t>. 1925 </a:t>
            </a:r>
            <a:r>
              <a:rPr lang="en-US" dirty="0" err="1"/>
              <a:t>yılından</a:t>
            </a:r>
            <a:r>
              <a:rPr lang="en-US" dirty="0"/>
              <a:t> </a:t>
            </a:r>
            <a:r>
              <a:rPr lang="en-US" dirty="0" err="1"/>
              <a:t>günümüze</a:t>
            </a:r>
            <a:r>
              <a:rPr lang="en-US" dirty="0"/>
              <a:t> </a:t>
            </a:r>
            <a:r>
              <a:rPr lang="en-US" dirty="0" err="1"/>
              <a:t>dek</a:t>
            </a:r>
            <a:r>
              <a:rPr lang="en-US" dirty="0"/>
              <a:t>, </a:t>
            </a:r>
            <a:r>
              <a:rPr lang="en-US" dirty="0" err="1"/>
              <a:t>ortalama</a:t>
            </a:r>
            <a:r>
              <a:rPr lang="en-US" dirty="0"/>
              <a:t> her 10.8 </a:t>
            </a:r>
            <a:r>
              <a:rPr lang="en-US" dirty="0" err="1"/>
              <a:t>ayda</a:t>
            </a:r>
            <a:r>
              <a:rPr lang="en-US" dirty="0"/>
              <a:t> </a:t>
            </a:r>
            <a:r>
              <a:rPr lang="en-US" dirty="0" err="1"/>
              <a:t>bir</a:t>
            </a:r>
            <a:r>
              <a:rPr lang="en-US" dirty="0"/>
              <a:t> </a:t>
            </a:r>
            <a:r>
              <a:rPr lang="en-US" dirty="0" err="1"/>
              <a:t>ağır</a:t>
            </a:r>
            <a:r>
              <a:rPr lang="en-US" dirty="0"/>
              <a:t>/</a:t>
            </a:r>
            <a:r>
              <a:rPr lang="en-US" dirty="0" err="1"/>
              <a:t>yıkımlı</a:t>
            </a:r>
            <a:r>
              <a:rPr lang="en-US" dirty="0"/>
              <a:t> </a:t>
            </a:r>
            <a:r>
              <a:rPr lang="en-US" dirty="0" err="1"/>
              <a:t>deprem</a:t>
            </a:r>
            <a:r>
              <a:rPr lang="en-US" dirty="0"/>
              <a:t> </a:t>
            </a:r>
            <a:r>
              <a:rPr lang="en-US" dirty="0" err="1"/>
              <a:t>yaşanmıştır</a:t>
            </a:r>
            <a:endParaRPr lang="en-US" dirty="0"/>
          </a:p>
          <a:p>
            <a:pPr algn="just"/>
            <a:endParaRPr lang="en-US" dirty="0"/>
          </a:p>
          <a:p>
            <a:endParaRPr lang="en-US" dirty="0"/>
          </a:p>
        </p:txBody>
      </p:sp>
    </p:spTree>
    <p:extLst>
      <p:ext uri="{BB962C8B-B14F-4D97-AF65-F5344CB8AC3E}">
        <p14:creationId xmlns:p14="http://schemas.microsoft.com/office/powerpoint/2010/main" val="2762302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3A55305-BEAE-4EBF-ACDB-2DB7FFF8FA88}"/>
              </a:ext>
            </a:extLst>
          </p:cNvPr>
          <p:cNvPicPr>
            <a:picLocks noChangeAspect="1"/>
          </p:cNvPicPr>
          <p:nvPr/>
        </p:nvPicPr>
        <p:blipFill>
          <a:blip r:embed="rId2"/>
          <a:stretch>
            <a:fillRect/>
          </a:stretch>
        </p:blipFill>
        <p:spPr>
          <a:xfrm>
            <a:off x="770020" y="-32886"/>
            <a:ext cx="8335479" cy="6019800"/>
          </a:xfrm>
          <a:prstGeom prst="rect">
            <a:avLst/>
          </a:prstGeom>
        </p:spPr>
      </p:pic>
    </p:spTree>
    <p:extLst>
      <p:ext uri="{BB962C8B-B14F-4D97-AF65-F5344CB8AC3E}">
        <p14:creationId xmlns:p14="http://schemas.microsoft.com/office/powerpoint/2010/main" val="101921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96CCF18-65B3-4F40-81D2-FC27A696AE94}"/>
              </a:ext>
            </a:extLst>
          </p:cNvPr>
          <p:cNvPicPr>
            <a:picLocks noChangeAspect="1"/>
          </p:cNvPicPr>
          <p:nvPr/>
        </p:nvPicPr>
        <p:blipFill>
          <a:blip r:embed="rId2"/>
          <a:stretch>
            <a:fillRect/>
          </a:stretch>
        </p:blipFill>
        <p:spPr>
          <a:xfrm>
            <a:off x="144379" y="-265811"/>
            <a:ext cx="8884118" cy="7571309"/>
          </a:xfrm>
          <a:prstGeom prst="rect">
            <a:avLst/>
          </a:prstGeom>
        </p:spPr>
      </p:pic>
    </p:spTree>
    <p:extLst>
      <p:ext uri="{BB962C8B-B14F-4D97-AF65-F5344CB8AC3E}">
        <p14:creationId xmlns:p14="http://schemas.microsoft.com/office/powerpoint/2010/main" val="8870012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136</TotalTime>
  <Words>2657</Words>
  <Application>Microsoft Office PowerPoint</Application>
  <PresentationFormat>Geniş ekran</PresentationFormat>
  <Paragraphs>206</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Facet</vt:lpstr>
      <vt:lpstr>Afetlerle  Yoksullaşma ve Sosyal Kırılganlık</vt:lpstr>
      <vt:lpstr>Afet nedir?</vt:lpstr>
      <vt:lpstr>Ancak </vt:lpstr>
      <vt:lpstr>Çok disiplinli yaklaşım gereksinimi</vt:lpstr>
      <vt:lpstr>Risk nedir?</vt:lpstr>
      <vt:lpstr>Risk nedir?</vt:lpstr>
      <vt:lpstr>Kim risk altında?Yoksul ve kırılgan gruplar</vt:lpstr>
      <vt:lpstr>PowerPoint Sunusu</vt:lpstr>
      <vt:lpstr>PowerPoint Sunusu</vt:lpstr>
      <vt:lpstr>Sosyal Kırılganlık</vt:lpstr>
      <vt:lpstr>Toplumlar afetlerden  farklı etkilenirler</vt:lpstr>
      <vt:lpstr>Sosyal Kırılganlık-hasargörebilirlik  risk yönetiminin ve risk azaltmanın en  önemli parametresi </vt:lpstr>
      <vt:lpstr>Kırılganlık dinamikleri </vt:lpstr>
      <vt:lpstr>PowerPoint Sunusu</vt:lpstr>
      <vt:lpstr>PowerPoint Sunusu</vt:lpstr>
      <vt:lpstr>Kırılgan kesimler</vt:lpstr>
      <vt:lpstr>Kırılganlığın arkasındaki toplumsal faktör:  Eşitsizlik</vt:lpstr>
      <vt:lpstr>Toplumsal cinsiyet eşitsizlikleri ve kırılganlık</vt:lpstr>
      <vt:lpstr>Toplumsal Kırılganlığın arkasındaki bir başka faktör  : sağlıklı toplum</vt:lpstr>
      <vt:lpstr>Sonuç: dirençli toplum</vt:lpstr>
      <vt:lpstr>Eskişehir çalışması </vt:lpstr>
      <vt:lpstr>PowerPoint Sunusu</vt:lpstr>
      <vt:lpstr>2020-2023 İstanbul Çalışması: bir başka örnek afet risklerinin kentli yoksul gruplar için nasıl azaltılabileceği İstanbul Büyük Şehir Belediyesi Afet Odaklı Sosyal Hasar Görebilirlik Analizi </vt:lpstr>
      <vt:lpstr>Çalışmada kullanılan anket formu şu temel alanları dikkate almıştır</vt:lpstr>
      <vt:lpstr>Çalışmanın sonuçları: </vt:lpstr>
      <vt:lpstr>PowerPoint Sunusu</vt:lpstr>
      <vt:lpstr>Sonuç yerine</vt:lpstr>
      <vt:lpstr>                                  DİNLEDİĞİNİZ İÇİN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sibel kalaycioglu</dc:creator>
  <cp:lastModifiedBy>sibel kalaycioglu</cp:lastModifiedBy>
  <cp:revision>34</cp:revision>
  <dcterms:created xsi:type="dcterms:W3CDTF">2024-01-17T23:53:36Z</dcterms:created>
  <dcterms:modified xsi:type="dcterms:W3CDTF">2024-06-06T12:01:21Z</dcterms:modified>
</cp:coreProperties>
</file>